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403" r:id="rId3"/>
    <p:sldId id="258" r:id="rId4"/>
    <p:sldId id="397" r:id="rId5"/>
    <p:sldId id="259" r:id="rId6"/>
    <p:sldId id="398" r:id="rId7"/>
    <p:sldId id="399" r:id="rId8"/>
    <p:sldId id="269" r:id="rId9"/>
    <p:sldId id="270" r:id="rId10"/>
    <p:sldId id="271" r:id="rId11"/>
    <p:sldId id="384" r:id="rId12"/>
    <p:sldId id="385" r:id="rId13"/>
    <p:sldId id="387" r:id="rId14"/>
    <p:sldId id="388" r:id="rId15"/>
    <p:sldId id="386" r:id="rId16"/>
    <p:sldId id="272" r:id="rId17"/>
    <p:sldId id="273" r:id="rId18"/>
    <p:sldId id="274" r:id="rId19"/>
    <p:sldId id="275" r:id="rId20"/>
    <p:sldId id="389" r:id="rId21"/>
    <p:sldId id="391" r:id="rId22"/>
    <p:sldId id="276" r:id="rId23"/>
    <p:sldId id="277" r:id="rId24"/>
    <p:sldId id="278" r:id="rId25"/>
    <p:sldId id="279" r:id="rId26"/>
    <p:sldId id="280" r:id="rId27"/>
    <p:sldId id="281" r:id="rId28"/>
    <p:sldId id="282" r:id="rId29"/>
    <p:sldId id="283" r:id="rId30"/>
    <p:sldId id="284" r:id="rId31"/>
    <p:sldId id="393" r:id="rId32"/>
    <p:sldId id="285" r:id="rId33"/>
    <p:sldId id="286" r:id="rId34"/>
    <p:sldId id="287" r:id="rId35"/>
    <p:sldId id="288" r:id="rId36"/>
    <p:sldId id="289" r:id="rId37"/>
    <p:sldId id="370" r:id="rId38"/>
    <p:sldId id="401" r:id="rId39"/>
    <p:sldId id="405" r:id="rId40"/>
    <p:sldId id="371" r:id="rId41"/>
    <p:sldId id="372" r:id="rId42"/>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15" autoAdjust="0"/>
    <p:restoredTop sz="94660"/>
  </p:normalViewPr>
  <p:slideViewPr>
    <p:cSldViewPr>
      <p:cViewPr varScale="1">
        <p:scale>
          <a:sx n="68" d="100"/>
          <a:sy n="68" d="100"/>
        </p:scale>
        <p:origin x="-798" y="-96"/>
      </p:cViewPr>
      <p:guideLst>
        <p:guide orient="horz" pos="2880"/>
        <p:guide pos="2160"/>
      </p:guideLst>
    </p:cSldViewPr>
  </p:slideViewPr>
  <p:notesTextViewPr>
    <p:cViewPr>
      <p:scale>
        <a:sx n="66" d="100"/>
        <a:sy n="66"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01006EA-43C6-4EE4-8878-717AAE6C86D7}" type="datetimeFigureOut">
              <a:rPr lang="en-US" smtClean="0"/>
              <a:pPr/>
              <a:t>4/18/2023</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9A7D5535-045A-410B-922E-84830CE8C919}" type="slidenum">
              <a:rPr lang="en-US" smtClean="0"/>
              <a:pPr/>
              <a:t>‹#›</a:t>
            </a:fld>
            <a:endParaRPr lang="en-US"/>
          </a:p>
        </p:txBody>
      </p:sp>
    </p:spTree>
    <p:extLst>
      <p:ext uri="{BB962C8B-B14F-4D97-AF65-F5344CB8AC3E}">
        <p14:creationId xmlns:p14="http://schemas.microsoft.com/office/powerpoint/2010/main" xmlns="" val="1944117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56285" lvl="1" indent="-287020">
              <a:lnSpc>
                <a:spcPct val="100000"/>
              </a:lnSpc>
              <a:spcBef>
                <a:spcPts val="600"/>
              </a:spcBef>
              <a:buClr>
                <a:srgbClr val="9E3611"/>
              </a:buClr>
              <a:buFont typeface="Arial"/>
              <a:buChar char="•"/>
              <a:tabLst>
                <a:tab pos="756285" algn="l"/>
                <a:tab pos="756920" algn="l"/>
              </a:tabLst>
            </a:pPr>
            <a:r>
              <a:rPr lang="en-US" sz="2400" dirty="0" err="1">
                <a:latin typeface="Times New Roman"/>
                <a:cs typeface="Times New Roman"/>
              </a:rPr>
              <a:t>Palodent</a:t>
            </a:r>
            <a:r>
              <a:rPr lang="en-US" sz="2400" spc="-30" dirty="0">
                <a:latin typeface="Times New Roman"/>
                <a:cs typeface="Times New Roman"/>
              </a:rPr>
              <a:t> </a:t>
            </a:r>
            <a:r>
              <a:rPr lang="en-US" sz="2400" dirty="0" err="1">
                <a:latin typeface="Times New Roman"/>
                <a:cs typeface="Times New Roman"/>
              </a:rPr>
              <a:t>Bitine</a:t>
            </a:r>
            <a:endParaRPr lang="en-US" sz="2400" dirty="0">
              <a:latin typeface="Times New Roman"/>
              <a:cs typeface="Times New Roman"/>
            </a:endParaRPr>
          </a:p>
          <a:p>
            <a:pPr marL="756285" lvl="1" indent="-287020">
              <a:lnSpc>
                <a:spcPct val="100000"/>
              </a:lnSpc>
              <a:spcBef>
                <a:spcPts val="600"/>
              </a:spcBef>
              <a:buClr>
                <a:srgbClr val="9E3611"/>
              </a:buClr>
              <a:buFont typeface="Arial"/>
              <a:buChar char="•"/>
              <a:tabLst>
                <a:tab pos="756285" algn="l"/>
                <a:tab pos="756920" algn="l"/>
              </a:tabLst>
            </a:pPr>
            <a:r>
              <a:rPr lang="en-US" sz="2400" spc="-5" dirty="0">
                <a:latin typeface="Times New Roman"/>
                <a:cs typeface="Times New Roman"/>
              </a:rPr>
              <a:t>Contact</a:t>
            </a:r>
            <a:r>
              <a:rPr lang="en-US" sz="2400" spc="-25" dirty="0">
                <a:latin typeface="Times New Roman"/>
                <a:cs typeface="Times New Roman"/>
              </a:rPr>
              <a:t> </a:t>
            </a:r>
            <a:r>
              <a:rPr lang="en-US" sz="2400" dirty="0">
                <a:latin typeface="Times New Roman"/>
                <a:cs typeface="Times New Roman"/>
              </a:rPr>
              <a:t>matrix</a:t>
            </a:r>
          </a:p>
          <a:p>
            <a:pPr marL="756285" lvl="1" indent="-287020">
              <a:lnSpc>
                <a:spcPct val="100000"/>
              </a:lnSpc>
              <a:spcBef>
                <a:spcPts val="600"/>
              </a:spcBef>
              <a:buClr>
                <a:srgbClr val="9E3611"/>
              </a:buClr>
              <a:buFont typeface="Arial"/>
              <a:buChar char="•"/>
              <a:tabLst>
                <a:tab pos="756285" algn="l"/>
                <a:tab pos="756920" algn="l"/>
              </a:tabLst>
            </a:pPr>
            <a:r>
              <a:rPr lang="en-US" sz="2400" spc="-10" dirty="0" err="1">
                <a:latin typeface="Times New Roman"/>
                <a:cs typeface="Times New Roman"/>
              </a:rPr>
              <a:t>Composi</a:t>
            </a:r>
            <a:r>
              <a:rPr lang="en-US" sz="2400" spc="-10" dirty="0">
                <a:latin typeface="Times New Roman"/>
                <a:cs typeface="Times New Roman"/>
              </a:rPr>
              <a:t>-Tight</a:t>
            </a:r>
            <a:endParaRPr lang="en-US" sz="2400" dirty="0">
              <a:latin typeface="Times New Roman"/>
              <a:cs typeface="Times New Roman"/>
            </a:endParaRPr>
          </a:p>
          <a:p>
            <a:endParaRPr lang="en-US" dirty="0"/>
          </a:p>
          <a:p>
            <a:pPr marL="756285" indent="-287655">
              <a:lnSpc>
                <a:spcPct val="100000"/>
              </a:lnSpc>
              <a:spcBef>
                <a:spcPts val="2040"/>
              </a:spcBef>
              <a:buClr>
                <a:srgbClr val="9E3611"/>
              </a:buClr>
              <a:buFont typeface="Arial"/>
              <a:buChar char="•"/>
              <a:tabLst>
                <a:tab pos="756285" algn="l"/>
                <a:tab pos="756920" algn="l"/>
              </a:tabLst>
            </a:pPr>
            <a:r>
              <a:rPr lang="en-US" sz="1200" spc="-10" dirty="0" err="1">
                <a:latin typeface="Times New Roman"/>
                <a:cs typeface="Times New Roman"/>
              </a:rPr>
              <a:t>Composi</a:t>
            </a:r>
            <a:r>
              <a:rPr lang="en-US" sz="1200" spc="-10" dirty="0">
                <a:latin typeface="Times New Roman"/>
                <a:cs typeface="Times New Roman"/>
              </a:rPr>
              <a:t>-Tight </a:t>
            </a:r>
            <a:r>
              <a:rPr lang="en-US" sz="1200" spc="-5" dirty="0">
                <a:latin typeface="Times New Roman"/>
                <a:cs typeface="Times New Roman"/>
              </a:rPr>
              <a:t>3D soft face </a:t>
            </a:r>
            <a:r>
              <a:rPr lang="en-US" sz="1200" dirty="0">
                <a:latin typeface="Times New Roman"/>
                <a:cs typeface="Times New Roman"/>
              </a:rPr>
              <a:t>ring</a:t>
            </a:r>
            <a:r>
              <a:rPr lang="en-US" sz="1200" spc="-20" dirty="0">
                <a:latin typeface="Times New Roman"/>
                <a:cs typeface="Times New Roman"/>
              </a:rPr>
              <a:t> </a:t>
            </a:r>
            <a:r>
              <a:rPr lang="en-US" sz="1200" spc="-5" dirty="0">
                <a:latin typeface="Times New Roman"/>
                <a:cs typeface="Times New Roman"/>
              </a:rPr>
              <a:t>system</a:t>
            </a:r>
            <a:endParaRPr lang="en-US" sz="1200" dirty="0">
              <a:latin typeface="Times New Roman"/>
              <a:cs typeface="Times New Roman"/>
            </a:endParaRPr>
          </a:p>
          <a:p>
            <a:r>
              <a:rPr lang="en-US" sz="1200" spc="-5" dirty="0">
                <a:latin typeface="Times New Roman"/>
                <a:cs typeface="Times New Roman"/>
              </a:rPr>
              <a:t>V3 </a:t>
            </a:r>
            <a:r>
              <a:rPr lang="en-US" sz="1200" dirty="0">
                <a:latin typeface="Times New Roman"/>
                <a:cs typeface="Times New Roman"/>
              </a:rPr>
              <a:t>ring</a:t>
            </a:r>
            <a:r>
              <a:rPr lang="en-US" sz="1200" spc="-75" dirty="0">
                <a:latin typeface="Times New Roman"/>
                <a:cs typeface="Times New Roman"/>
              </a:rPr>
              <a:t> </a:t>
            </a:r>
            <a:r>
              <a:rPr lang="en-US" sz="1200" spc="-5" dirty="0">
                <a:latin typeface="Times New Roman"/>
                <a:cs typeface="Times New Roman"/>
              </a:rPr>
              <a:t>system</a:t>
            </a:r>
            <a:endParaRPr lang="en-US" dirty="0"/>
          </a:p>
        </p:txBody>
      </p:sp>
      <p:sp>
        <p:nvSpPr>
          <p:cNvPr id="4" name="Slide Number Placeholder 3"/>
          <p:cNvSpPr>
            <a:spLocks noGrp="1"/>
          </p:cNvSpPr>
          <p:nvPr>
            <p:ph type="sldNum" sz="quarter" idx="10"/>
          </p:nvPr>
        </p:nvSpPr>
        <p:spPr/>
        <p:txBody>
          <a:bodyPr/>
          <a:lstStyle/>
          <a:p>
            <a:fld id="{9A7D5535-045A-410B-922E-84830CE8C919}" type="slidenum">
              <a:rPr lang="en-US" smtClean="0"/>
              <a:pPr/>
              <a:t>7</a:t>
            </a:fld>
            <a:endParaRPr lang="en-US"/>
          </a:p>
        </p:txBody>
      </p:sp>
    </p:spTree>
    <p:extLst>
      <p:ext uri="{BB962C8B-B14F-4D97-AF65-F5344CB8AC3E}">
        <p14:creationId xmlns:p14="http://schemas.microsoft.com/office/powerpoint/2010/main" xmlns="" val="3965012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pc="-5" dirty="0">
                <a:latin typeface="Times New Roman"/>
                <a:cs typeface="Times New Roman"/>
              </a:rPr>
              <a:t>Curvature formed </a:t>
            </a:r>
            <a:r>
              <a:rPr lang="en-US" sz="1200" dirty="0">
                <a:latin typeface="Times New Roman"/>
                <a:cs typeface="Times New Roman"/>
              </a:rPr>
              <a:t>by </a:t>
            </a:r>
            <a:r>
              <a:rPr lang="en-US" sz="1200" spc="-5" dirty="0">
                <a:latin typeface="Times New Roman"/>
                <a:cs typeface="Times New Roman"/>
              </a:rPr>
              <a:t>two adjacent </a:t>
            </a:r>
            <a:r>
              <a:rPr lang="en-US" sz="1200" dirty="0">
                <a:latin typeface="Times New Roman"/>
                <a:cs typeface="Times New Roman"/>
              </a:rPr>
              <a:t>teeth in </a:t>
            </a:r>
            <a:r>
              <a:rPr lang="en-US" sz="1200" spc="-10" dirty="0">
                <a:latin typeface="Times New Roman"/>
                <a:cs typeface="Times New Roman"/>
              </a:rPr>
              <a:t>an  </a:t>
            </a:r>
            <a:r>
              <a:rPr lang="en-US" sz="1200" dirty="0">
                <a:latin typeface="Times New Roman"/>
                <a:cs typeface="Times New Roman"/>
              </a:rPr>
              <a:t>arch </a:t>
            </a:r>
            <a:r>
              <a:rPr lang="en-US" sz="1200" spc="-5" dirty="0">
                <a:latin typeface="Times New Roman"/>
                <a:cs typeface="Times New Roman"/>
              </a:rPr>
              <a:t>form </a:t>
            </a:r>
            <a:r>
              <a:rPr lang="en-US" sz="1200" dirty="0">
                <a:latin typeface="Times New Roman"/>
                <a:cs typeface="Times New Roman"/>
              </a:rPr>
              <a:t>a </a:t>
            </a:r>
            <a:r>
              <a:rPr lang="en-US" sz="1200" spc="-5" dirty="0">
                <a:latin typeface="Times New Roman"/>
                <a:cs typeface="Times New Roman"/>
              </a:rPr>
              <a:t>spillway space that </a:t>
            </a:r>
            <a:r>
              <a:rPr lang="en-US" sz="1200" dirty="0">
                <a:latin typeface="Times New Roman"/>
                <a:cs typeface="Times New Roman"/>
              </a:rPr>
              <a:t>is </a:t>
            </a:r>
            <a:r>
              <a:rPr lang="en-US" sz="1200" spc="-5" dirty="0">
                <a:latin typeface="Times New Roman"/>
                <a:cs typeface="Times New Roman"/>
              </a:rPr>
              <a:t>called </a:t>
            </a:r>
            <a:r>
              <a:rPr lang="en-US" sz="1200" dirty="0">
                <a:latin typeface="Times New Roman"/>
                <a:cs typeface="Times New Roman"/>
              </a:rPr>
              <a:t>an  </a:t>
            </a:r>
            <a:r>
              <a:rPr lang="en-US" sz="1200" spc="-5" dirty="0">
                <a:latin typeface="Times New Roman"/>
                <a:cs typeface="Times New Roman"/>
              </a:rPr>
              <a:t>embrasure.</a:t>
            </a:r>
            <a:endParaRPr lang="en-US" sz="1200" dirty="0">
              <a:latin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fld id="{9A7D5535-045A-410B-922E-84830CE8C919}" type="slidenum">
              <a:rPr lang="en-US" smtClean="0"/>
              <a:pPr/>
              <a:t>16</a:t>
            </a:fld>
            <a:endParaRPr lang="en-US"/>
          </a:p>
        </p:txBody>
      </p:sp>
    </p:spTree>
    <p:extLst>
      <p:ext uri="{BB962C8B-B14F-4D97-AF65-F5344CB8AC3E}">
        <p14:creationId xmlns:p14="http://schemas.microsoft.com/office/powerpoint/2010/main" xmlns="" val="494309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7D5535-045A-410B-922E-84830CE8C919}" type="slidenum">
              <a:rPr lang="en-US" smtClean="0"/>
              <a:pPr/>
              <a:t>24</a:t>
            </a:fld>
            <a:endParaRPr lang="en-US"/>
          </a:p>
        </p:txBody>
      </p:sp>
    </p:spTree>
    <p:extLst>
      <p:ext uri="{BB962C8B-B14F-4D97-AF65-F5344CB8AC3E}">
        <p14:creationId xmlns:p14="http://schemas.microsoft.com/office/powerpoint/2010/main" xmlns="" val="629465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457193" y="0"/>
            <a:ext cx="1122045" cy="5329555"/>
          </a:xfrm>
          <a:custGeom>
            <a:avLst/>
            <a:gdLst/>
            <a:ahLst/>
            <a:cxnLst/>
            <a:rect l="l" t="t" r="r" b="b"/>
            <a:pathLst>
              <a:path w="1122045" h="5329555">
                <a:moveTo>
                  <a:pt x="1121664" y="0"/>
                </a:moveTo>
                <a:lnTo>
                  <a:pt x="867829" y="0"/>
                </a:lnTo>
                <a:lnTo>
                  <a:pt x="0" y="5286565"/>
                </a:lnTo>
                <a:lnTo>
                  <a:pt x="247497" y="5329428"/>
                </a:lnTo>
                <a:lnTo>
                  <a:pt x="1121664" y="0"/>
                </a:lnTo>
                <a:close/>
              </a:path>
            </a:pathLst>
          </a:custGeom>
          <a:solidFill>
            <a:srgbClr val="D34817"/>
          </a:solidFill>
        </p:spPr>
        <p:txBody>
          <a:bodyPr wrap="square" lIns="0" tIns="0" rIns="0" bIns="0" rtlCol="0"/>
          <a:lstStyle/>
          <a:p>
            <a:endParaRPr/>
          </a:p>
        </p:txBody>
      </p:sp>
      <p:sp>
        <p:nvSpPr>
          <p:cNvPr id="18" name="bk object 18"/>
          <p:cNvSpPr/>
          <p:nvPr/>
        </p:nvSpPr>
        <p:spPr>
          <a:xfrm>
            <a:off x="150876" y="0"/>
            <a:ext cx="1117600" cy="5278120"/>
          </a:xfrm>
          <a:custGeom>
            <a:avLst/>
            <a:gdLst/>
            <a:ahLst/>
            <a:cxnLst/>
            <a:rect l="l" t="t" r="r" b="b"/>
            <a:pathLst>
              <a:path w="1117600" h="5278120">
                <a:moveTo>
                  <a:pt x="1117091" y="0"/>
                </a:moveTo>
                <a:lnTo>
                  <a:pt x="864793" y="0"/>
                </a:lnTo>
                <a:lnTo>
                  <a:pt x="0" y="5239512"/>
                </a:lnTo>
                <a:lnTo>
                  <a:pt x="249123" y="5277612"/>
                </a:lnTo>
                <a:lnTo>
                  <a:pt x="1117091" y="0"/>
                </a:lnTo>
                <a:close/>
              </a:path>
            </a:pathLst>
          </a:custGeom>
          <a:solidFill>
            <a:srgbClr val="595958"/>
          </a:solidFill>
        </p:spPr>
        <p:txBody>
          <a:bodyPr wrap="square" lIns="0" tIns="0" rIns="0" bIns="0" rtlCol="0"/>
          <a:lstStyle/>
          <a:p>
            <a:endParaRPr/>
          </a:p>
        </p:txBody>
      </p:sp>
      <p:sp>
        <p:nvSpPr>
          <p:cNvPr id="19" name="bk object 19"/>
          <p:cNvSpPr/>
          <p:nvPr/>
        </p:nvSpPr>
        <p:spPr>
          <a:xfrm>
            <a:off x="150881" y="5239511"/>
            <a:ext cx="1228725" cy="1618615"/>
          </a:xfrm>
          <a:custGeom>
            <a:avLst/>
            <a:gdLst/>
            <a:ahLst/>
            <a:cxnLst/>
            <a:rect l="l" t="t" r="r" b="b"/>
            <a:pathLst>
              <a:path w="1228725" h="1618615">
                <a:moveTo>
                  <a:pt x="0" y="0"/>
                </a:moveTo>
                <a:lnTo>
                  <a:pt x="1174381" y="1618488"/>
                </a:lnTo>
                <a:lnTo>
                  <a:pt x="1228344" y="1618488"/>
                </a:lnTo>
                <a:lnTo>
                  <a:pt x="0" y="0"/>
                </a:lnTo>
                <a:close/>
              </a:path>
            </a:pathLst>
          </a:custGeom>
          <a:solidFill>
            <a:srgbClr val="212121"/>
          </a:solidFill>
        </p:spPr>
        <p:txBody>
          <a:bodyPr wrap="square" lIns="0" tIns="0" rIns="0" bIns="0" rtlCol="0"/>
          <a:lstStyle/>
          <a:p>
            <a:endParaRPr/>
          </a:p>
        </p:txBody>
      </p:sp>
      <p:sp>
        <p:nvSpPr>
          <p:cNvPr id="20" name="bk object 20"/>
          <p:cNvSpPr/>
          <p:nvPr/>
        </p:nvSpPr>
        <p:spPr>
          <a:xfrm>
            <a:off x="457202" y="5291328"/>
            <a:ext cx="1495425" cy="1567180"/>
          </a:xfrm>
          <a:custGeom>
            <a:avLst/>
            <a:gdLst/>
            <a:ahLst/>
            <a:cxnLst/>
            <a:rect l="l" t="t" r="r" b="b"/>
            <a:pathLst>
              <a:path w="1495425" h="1567179">
                <a:moveTo>
                  <a:pt x="0" y="0"/>
                </a:moveTo>
                <a:lnTo>
                  <a:pt x="1442669" y="1566672"/>
                </a:lnTo>
                <a:lnTo>
                  <a:pt x="1495044" y="1566672"/>
                </a:lnTo>
                <a:lnTo>
                  <a:pt x="0" y="0"/>
                </a:lnTo>
                <a:close/>
              </a:path>
            </a:pathLst>
          </a:custGeom>
          <a:solidFill>
            <a:srgbClr val="69240C"/>
          </a:solidFill>
        </p:spPr>
        <p:txBody>
          <a:bodyPr wrap="square" lIns="0" tIns="0" rIns="0" bIns="0" rtlCol="0"/>
          <a:lstStyle/>
          <a:p>
            <a:endParaRPr/>
          </a:p>
        </p:txBody>
      </p:sp>
      <p:sp>
        <p:nvSpPr>
          <p:cNvPr id="21" name="bk object 21"/>
          <p:cNvSpPr/>
          <p:nvPr/>
        </p:nvSpPr>
        <p:spPr>
          <a:xfrm>
            <a:off x="457200" y="5286755"/>
            <a:ext cx="2131060" cy="1571625"/>
          </a:xfrm>
          <a:custGeom>
            <a:avLst/>
            <a:gdLst/>
            <a:ahLst/>
            <a:cxnLst/>
            <a:rect l="l" t="t" r="r" b="b"/>
            <a:pathLst>
              <a:path w="2131060" h="1571625">
                <a:moveTo>
                  <a:pt x="0" y="0"/>
                </a:moveTo>
                <a:lnTo>
                  <a:pt x="0" y="4762"/>
                </a:lnTo>
                <a:lnTo>
                  <a:pt x="1495513" y="1571244"/>
                </a:lnTo>
                <a:lnTo>
                  <a:pt x="2130552" y="1571244"/>
                </a:lnTo>
                <a:lnTo>
                  <a:pt x="247662" y="42849"/>
                </a:lnTo>
                <a:lnTo>
                  <a:pt x="0" y="0"/>
                </a:lnTo>
                <a:close/>
              </a:path>
            </a:pathLst>
          </a:custGeom>
          <a:solidFill>
            <a:srgbClr val="9E3611"/>
          </a:solidFill>
        </p:spPr>
        <p:txBody>
          <a:bodyPr wrap="square" lIns="0" tIns="0" rIns="0" bIns="0" rtlCol="0"/>
          <a:lstStyle/>
          <a:p>
            <a:endParaRPr/>
          </a:p>
        </p:txBody>
      </p:sp>
      <p:sp>
        <p:nvSpPr>
          <p:cNvPr id="22" name="bk object 22"/>
          <p:cNvSpPr/>
          <p:nvPr/>
        </p:nvSpPr>
        <p:spPr>
          <a:xfrm>
            <a:off x="150873" y="5239511"/>
            <a:ext cx="1694814" cy="1618615"/>
          </a:xfrm>
          <a:custGeom>
            <a:avLst/>
            <a:gdLst/>
            <a:ahLst/>
            <a:cxnLst/>
            <a:rect l="l" t="t" r="r" b="b"/>
            <a:pathLst>
              <a:path w="1694814" h="1618615">
                <a:moveTo>
                  <a:pt x="0" y="0"/>
                </a:moveTo>
                <a:lnTo>
                  <a:pt x="1228178" y="1618488"/>
                </a:lnTo>
                <a:lnTo>
                  <a:pt x="1694688" y="1618488"/>
                </a:lnTo>
                <a:lnTo>
                  <a:pt x="291973" y="95199"/>
                </a:lnTo>
                <a:lnTo>
                  <a:pt x="244360" y="42837"/>
                </a:lnTo>
                <a:lnTo>
                  <a:pt x="249135" y="42837"/>
                </a:lnTo>
                <a:lnTo>
                  <a:pt x="249135" y="38087"/>
                </a:lnTo>
                <a:lnTo>
                  <a:pt x="244360" y="38087"/>
                </a:lnTo>
                <a:lnTo>
                  <a:pt x="0" y="0"/>
                </a:lnTo>
                <a:close/>
              </a:path>
            </a:pathLst>
          </a:custGeom>
          <a:solidFill>
            <a:srgbClr val="3E3E3E"/>
          </a:solidFill>
        </p:spPr>
        <p:txBody>
          <a:bodyPr wrap="square" lIns="0" tIns="0" rIns="0" bIns="0" rtlCol="0"/>
          <a:lstStyle/>
          <a:p>
            <a:endParaRPr/>
          </a:p>
        </p:txBody>
      </p:sp>
      <p:sp>
        <p:nvSpPr>
          <p:cNvPr id="2" name="Holder 2"/>
          <p:cNvSpPr>
            <a:spLocks noGrp="1"/>
          </p:cNvSpPr>
          <p:nvPr>
            <p:ph type="ctrTitle"/>
          </p:nvPr>
        </p:nvSpPr>
        <p:spPr>
          <a:xfrm>
            <a:off x="1753551" y="239269"/>
            <a:ext cx="8684897" cy="51371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400" b="0" i="0">
                <a:solidFill>
                  <a:schemeClr val="tx1"/>
                </a:solidFill>
                <a:latin typeface="Calibri"/>
                <a:cs typeface="Calibri"/>
              </a:defRPr>
            </a:lvl1pPr>
          </a:lstStyle>
          <a:p>
            <a:pPr marL="12700">
              <a:lnSpc>
                <a:spcPts val="1435"/>
              </a:lnSpc>
            </a:pPr>
            <a:endParaRPr spc="-10"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2D56DD5-0B9F-47E2-BB9B-F3FC61DF1C25}" type="datetime1">
              <a:rPr lang="en-US" smtClean="0"/>
              <a:pPr/>
              <a:t>4/18/2023</a:t>
            </a:fld>
            <a:endParaRPr lang="en-US"/>
          </a:p>
        </p:txBody>
      </p:sp>
      <p:sp>
        <p:nvSpPr>
          <p:cNvPr id="6" name="Holder 6"/>
          <p:cNvSpPr>
            <a:spLocks noGrp="1"/>
          </p:cNvSpPr>
          <p:nvPr>
            <p:ph type="sldNum" sz="quarter" idx="7"/>
          </p:nvPr>
        </p:nvSpPr>
        <p:spPr/>
        <p:txBody>
          <a:bodyPr lIns="0" tIns="0" rIns="0" bIns="0"/>
          <a:lstStyle>
            <a:lvl1pPr>
              <a:defRPr sz="1400" b="1" i="0">
                <a:solidFill>
                  <a:schemeClr val="tx1"/>
                </a:solidFill>
                <a:latin typeface="Corbel"/>
                <a:cs typeface="Corbel"/>
              </a:defRPr>
            </a:lvl1pPr>
          </a:lstStyle>
          <a:p>
            <a:pPr marL="26670">
              <a:lnSpc>
                <a:spcPts val="1425"/>
              </a:lnSpc>
            </a:pPr>
            <a:fld id="{81D60167-4931-47E6-BA6A-407CBD079E47}" type="slidenum">
              <a:rPr dirty="0"/>
              <a:pPr marL="26670">
                <a:lnSpc>
                  <a:spcPts val="1425"/>
                </a:lnSpc>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457193" y="0"/>
            <a:ext cx="1122045" cy="5329555"/>
          </a:xfrm>
          <a:custGeom>
            <a:avLst/>
            <a:gdLst/>
            <a:ahLst/>
            <a:cxnLst/>
            <a:rect l="l" t="t" r="r" b="b"/>
            <a:pathLst>
              <a:path w="1122045" h="5329555">
                <a:moveTo>
                  <a:pt x="1121664" y="0"/>
                </a:moveTo>
                <a:lnTo>
                  <a:pt x="867829" y="0"/>
                </a:lnTo>
                <a:lnTo>
                  <a:pt x="0" y="5286565"/>
                </a:lnTo>
                <a:lnTo>
                  <a:pt x="247497" y="5329428"/>
                </a:lnTo>
                <a:lnTo>
                  <a:pt x="1121664" y="0"/>
                </a:lnTo>
                <a:close/>
              </a:path>
            </a:pathLst>
          </a:custGeom>
          <a:solidFill>
            <a:srgbClr val="D34817"/>
          </a:solidFill>
        </p:spPr>
        <p:txBody>
          <a:bodyPr wrap="square" lIns="0" tIns="0" rIns="0" bIns="0" rtlCol="0"/>
          <a:lstStyle/>
          <a:p>
            <a:endParaRPr/>
          </a:p>
        </p:txBody>
      </p:sp>
      <p:sp>
        <p:nvSpPr>
          <p:cNvPr id="18" name="bk object 18"/>
          <p:cNvSpPr/>
          <p:nvPr/>
        </p:nvSpPr>
        <p:spPr>
          <a:xfrm>
            <a:off x="150876" y="0"/>
            <a:ext cx="1117600" cy="5278120"/>
          </a:xfrm>
          <a:custGeom>
            <a:avLst/>
            <a:gdLst/>
            <a:ahLst/>
            <a:cxnLst/>
            <a:rect l="l" t="t" r="r" b="b"/>
            <a:pathLst>
              <a:path w="1117600" h="5278120">
                <a:moveTo>
                  <a:pt x="1117091" y="0"/>
                </a:moveTo>
                <a:lnTo>
                  <a:pt x="864793" y="0"/>
                </a:lnTo>
                <a:lnTo>
                  <a:pt x="0" y="5239512"/>
                </a:lnTo>
                <a:lnTo>
                  <a:pt x="249123" y="5277612"/>
                </a:lnTo>
                <a:lnTo>
                  <a:pt x="1117091" y="0"/>
                </a:lnTo>
                <a:close/>
              </a:path>
            </a:pathLst>
          </a:custGeom>
          <a:solidFill>
            <a:srgbClr val="595958"/>
          </a:solidFill>
        </p:spPr>
        <p:txBody>
          <a:bodyPr wrap="square" lIns="0" tIns="0" rIns="0" bIns="0" rtlCol="0"/>
          <a:lstStyle/>
          <a:p>
            <a:endParaRPr/>
          </a:p>
        </p:txBody>
      </p:sp>
      <p:sp>
        <p:nvSpPr>
          <p:cNvPr id="19" name="bk object 19"/>
          <p:cNvSpPr/>
          <p:nvPr/>
        </p:nvSpPr>
        <p:spPr>
          <a:xfrm>
            <a:off x="150881" y="5239511"/>
            <a:ext cx="1228725" cy="1618615"/>
          </a:xfrm>
          <a:custGeom>
            <a:avLst/>
            <a:gdLst/>
            <a:ahLst/>
            <a:cxnLst/>
            <a:rect l="l" t="t" r="r" b="b"/>
            <a:pathLst>
              <a:path w="1228725" h="1618615">
                <a:moveTo>
                  <a:pt x="0" y="0"/>
                </a:moveTo>
                <a:lnTo>
                  <a:pt x="1174381" y="1618488"/>
                </a:lnTo>
                <a:lnTo>
                  <a:pt x="1228344" y="1618488"/>
                </a:lnTo>
                <a:lnTo>
                  <a:pt x="0" y="0"/>
                </a:lnTo>
                <a:close/>
              </a:path>
            </a:pathLst>
          </a:custGeom>
          <a:solidFill>
            <a:srgbClr val="212121"/>
          </a:solidFill>
        </p:spPr>
        <p:txBody>
          <a:bodyPr wrap="square" lIns="0" tIns="0" rIns="0" bIns="0" rtlCol="0"/>
          <a:lstStyle/>
          <a:p>
            <a:endParaRPr/>
          </a:p>
        </p:txBody>
      </p:sp>
      <p:sp>
        <p:nvSpPr>
          <p:cNvPr id="20" name="bk object 20"/>
          <p:cNvSpPr/>
          <p:nvPr/>
        </p:nvSpPr>
        <p:spPr>
          <a:xfrm>
            <a:off x="457202" y="5291328"/>
            <a:ext cx="1495425" cy="1567180"/>
          </a:xfrm>
          <a:custGeom>
            <a:avLst/>
            <a:gdLst/>
            <a:ahLst/>
            <a:cxnLst/>
            <a:rect l="l" t="t" r="r" b="b"/>
            <a:pathLst>
              <a:path w="1495425" h="1567179">
                <a:moveTo>
                  <a:pt x="0" y="0"/>
                </a:moveTo>
                <a:lnTo>
                  <a:pt x="1442669" y="1566672"/>
                </a:lnTo>
                <a:lnTo>
                  <a:pt x="1495044" y="1566672"/>
                </a:lnTo>
                <a:lnTo>
                  <a:pt x="0" y="0"/>
                </a:lnTo>
                <a:close/>
              </a:path>
            </a:pathLst>
          </a:custGeom>
          <a:solidFill>
            <a:srgbClr val="69240C"/>
          </a:solidFill>
        </p:spPr>
        <p:txBody>
          <a:bodyPr wrap="square" lIns="0" tIns="0" rIns="0" bIns="0" rtlCol="0"/>
          <a:lstStyle/>
          <a:p>
            <a:endParaRPr/>
          </a:p>
        </p:txBody>
      </p:sp>
      <p:sp>
        <p:nvSpPr>
          <p:cNvPr id="21" name="bk object 21"/>
          <p:cNvSpPr/>
          <p:nvPr/>
        </p:nvSpPr>
        <p:spPr>
          <a:xfrm>
            <a:off x="457200" y="5286755"/>
            <a:ext cx="2131060" cy="1571625"/>
          </a:xfrm>
          <a:custGeom>
            <a:avLst/>
            <a:gdLst/>
            <a:ahLst/>
            <a:cxnLst/>
            <a:rect l="l" t="t" r="r" b="b"/>
            <a:pathLst>
              <a:path w="2131060" h="1571625">
                <a:moveTo>
                  <a:pt x="0" y="0"/>
                </a:moveTo>
                <a:lnTo>
                  <a:pt x="0" y="4762"/>
                </a:lnTo>
                <a:lnTo>
                  <a:pt x="1495513" y="1571244"/>
                </a:lnTo>
                <a:lnTo>
                  <a:pt x="2130552" y="1571244"/>
                </a:lnTo>
                <a:lnTo>
                  <a:pt x="247662" y="42849"/>
                </a:lnTo>
                <a:lnTo>
                  <a:pt x="0" y="0"/>
                </a:lnTo>
                <a:close/>
              </a:path>
            </a:pathLst>
          </a:custGeom>
          <a:solidFill>
            <a:srgbClr val="9E3611"/>
          </a:solidFill>
        </p:spPr>
        <p:txBody>
          <a:bodyPr wrap="square" lIns="0" tIns="0" rIns="0" bIns="0" rtlCol="0"/>
          <a:lstStyle/>
          <a:p>
            <a:endParaRPr/>
          </a:p>
        </p:txBody>
      </p:sp>
      <p:sp>
        <p:nvSpPr>
          <p:cNvPr id="22" name="bk object 22"/>
          <p:cNvSpPr/>
          <p:nvPr/>
        </p:nvSpPr>
        <p:spPr>
          <a:xfrm>
            <a:off x="150873" y="5239511"/>
            <a:ext cx="1694814" cy="1618615"/>
          </a:xfrm>
          <a:custGeom>
            <a:avLst/>
            <a:gdLst/>
            <a:ahLst/>
            <a:cxnLst/>
            <a:rect l="l" t="t" r="r" b="b"/>
            <a:pathLst>
              <a:path w="1694814" h="1618615">
                <a:moveTo>
                  <a:pt x="0" y="0"/>
                </a:moveTo>
                <a:lnTo>
                  <a:pt x="1228178" y="1618488"/>
                </a:lnTo>
                <a:lnTo>
                  <a:pt x="1694688" y="1618488"/>
                </a:lnTo>
                <a:lnTo>
                  <a:pt x="291973" y="95199"/>
                </a:lnTo>
                <a:lnTo>
                  <a:pt x="244360" y="42837"/>
                </a:lnTo>
                <a:lnTo>
                  <a:pt x="249135" y="42837"/>
                </a:lnTo>
                <a:lnTo>
                  <a:pt x="249135" y="38087"/>
                </a:lnTo>
                <a:lnTo>
                  <a:pt x="244360" y="38087"/>
                </a:lnTo>
                <a:lnTo>
                  <a:pt x="0" y="0"/>
                </a:lnTo>
                <a:close/>
              </a:path>
            </a:pathLst>
          </a:custGeom>
          <a:solidFill>
            <a:srgbClr val="3E3E3E"/>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1" i="0">
                <a:solidFill>
                  <a:schemeClr val="tx1"/>
                </a:solidFill>
                <a:latin typeface="Cambria"/>
                <a:cs typeface="Cambria"/>
              </a:defRPr>
            </a:lvl1pPr>
          </a:lstStyle>
          <a:p>
            <a:endParaRPr/>
          </a:p>
        </p:txBody>
      </p:sp>
      <p:sp>
        <p:nvSpPr>
          <p:cNvPr id="3" name="Holder 3"/>
          <p:cNvSpPr>
            <a:spLocks noGrp="1"/>
          </p:cNvSpPr>
          <p:nvPr>
            <p:ph type="body" idx="1"/>
          </p:nvPr>
        </p:nvSpPr>
        <p:spPr/>
        <p:txBody>
          <a:bodyPr lIns="0" tIns="0" rIns="0" bIns="0"/>
          <a:lstStyle>
            <a:lvl1pPr>
              <a:defRPr sz="2400" b="0" i="0">
                <a:solidFill>
                  <a:srgbClr val="0070C0"/>
                </a:solidFill>
                <a:latin typeface="Cambria"/>
                <a:cs typeface="Cambria"/>
              </a:defRPr>
            </a:lvl1pPr>
          </a:lstStyle>
          <a:p>
            <a:endParaRPr/>
          </a:p>
        </p:txBody>
      </p:sp>
      <p:sp>
        <p:nvSpPr>
          <p:cNvPr id="4" name="Holder 4"/>
          <p:cNvSpPr>
            <a:spLocks noGrp="1"/>
          </p:cNvSpPr>
          <p:nvPr>
            <p:ph type="ftr" sz="quarter" idx="5"/>
          </p:nvPr>
        </p:nvSpPr>
        <p:spPr/>
        <p:txBody>
          <a:bodyPr lIns="0" tIns="0" rIns="0" bIns="0"/>
          <a:lstStyle>
            <a:lvl1pPr>
              <a:defRPr sz="1400" b="0" i="0">
                <a:solidFill>
                  <a:schemeClr val="tx1"/>
                </a:solidFill>
                <a:latin typeface="Calibri"/>
                <a:cs typeface="Calibri"/>
              </a:defRPr>
            </a:lvl1pPr>
          </a:lstStyle>
          <a:p>
            <a:pPr marL="12700">
              <a:lnSpc>
                <a:spcPts val="1435"/>
              </a:lnSpc>
            </a:pPr>
            <a:endParaRPr spc="-10"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D8D6D90-2133-49C2-ACF3-CF5CB68D4BD4}" type="datetime1">
              <a:rPr lang="en-US" smtClean="0"/>
              <a:pPr/>
              <a:t>4/18/2023</a:t>
            </a:fld>
            <a:endParaRPr lang="en-US"/>
          </a:p>
        </p:txBody>
      </p:sp>
      <p:sp>
        <p:nvSpPr>
          <p:cNvPr id="6" name="Holder 6"/>
          <p:cNvSpPr>
            <a:spLocks noGrp="1"/>
          </p:cNvSpPr>
          <p:nvPr>
            <p:ph type="sldNum" sz="quarter" idx="7"/>
          </p:nvPr>
        </p:nvSpPr>
        <p:spPr/>
        <p:txBody>
          <a:bodyPr lIns="0" tIns="0" rIns="0" bIns="0"/>
          <a:lstStyle>
            <a:lvl1pPr>
              <a:defRPr sz="1400" b="1" i="0">
                <a:solidFill>
                  <a:schemeClr val="tx1"/>
                </a:solidFill>
                <a:latin typeface="Corbel"/>
                <a:cs typeface="Corbel"/>
              </a:defRPr>
            </a:lvl1pPr>
          </a:lstStyle>
          <a:p>
            <a:pPr marL="26670">
              <a:lnSpc>
                <a:spcPts val="1425"/>
              </a:lnSpc>
            </a:pPr>
            <a:fld id="{81D60167-4931-47E6-BA6A-407CBD079E47}" type="slidenum">
              <a:rPr dirty="0"/>
              <a:pPr marL="26670">
                <a:lnSpc>
                  <a:spcPts val="1425"/>
                </a:lnSpc>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ambria"/>
                <a:cs typeface="Cambri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400" b="0" i="0">
                <a:solidFill>
                  <a:schemeClr val="tx1"/>
                </a:solidFill>
                <a:latin typeface="Calibri"/>
                <a:cs typeface="Calibri"/>
              </a:defRPr>
            </a:lvl1pPr>
          </a:lstStyle>
          <a:p>
            <a:pPr marL="12700">
              <a:lnSpc>
                <a:spcPts val="1435"/>
              </a:lnSpc>
            </a:pPr>
            <a:endParaRPr spc="-10"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DFFB1E79-EBC4-4A67-A532-B71DF18449A2}" type="datetime1">
              <a:rPr lang="en-US" smtClean="0"/>
              <a:pPr/>
              <a:t>4/18/2023</a:t>
            </a:fld>
            <a:endParaRPr lang="en-US"/>
          </a:p>
        </p:txBody>
      </p:sp>
      <p:sp>
        <p:nvSpPr>
          <p:cNvPr id="7" name="Holder 7"/>
          <p:cNvSpPr>
            <a:spLocks noGrp="1"/>
          </p:cNvSpPr>
          <p:nvPr>
            <p:ph type="sldNum" sz="quarter" idx="7"/>
          </p:nvPr>
        </p:nvSpPr>
        <p:spPr/>
        <p:txBody>
          <a:bodyPr lIns="0" tIns="0" rIns="0" bIns="0"/>
          <a:lstStyle>
            <a:lvl1pPr>
              <a:defRPr sz="1400" b="1" i="0">
                <a:solidFill>
                  <a:schemeClr val="tx1"/>
                </a:solidFill>
                <a:latin typeface="Corbel"/>
                <a:cs typeface="Corbel"/>
              </a:defRPr>
            </a:lvl1pPr>
          </a:lstStyle>
          <a:p>
            <a:pPr marL="26670">
              <a:lnSpc>
                <a:spcPts val="1425"/>
              </a:lnSpc>
            </a:pPr>
            <a:fld id="{81D60167-4931-47E6-BA6A-407CBD079E47}" type="slidenum">
              <a:rPr dirty="0"/>
              <a:pPr marL="26670">
                <a:lnSpc>
                  <a:spcPts val="1425"/>
                </a:lnSpc>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457193" y="0"/>
            <a:ext cx="1122045" cy="5329555"/>
          </a:xfrm>
          <a:custGeom>
            <a:avLst/>
            <a:gdLst/>
            <a:ahLst/>
            <a:cxnLst/>
            <a:rect l="l" t="t" r="r" b="b"/>
            <a:pathLst>
              <a:path w="1122045" h="5329555">
                <a:moveTo>
                  <a:pt x="1121664" y="0"/>
                </a:moveTo>
                <a:lnTo>
                  <a:pt x="867829" y="0"/>
                </a:lnTo>
                <a:lnTo>
                  <a:pt x="0" y="5286565"/>
                </a:lnTo>
                <a:lnTo>
                  <a:pt x="247497" y="5329428"/>
                </a:lnTo>
                <a:lnTo>
                  <a:pt x="1121664" y="0"/>
                </a:lnTo>
                <a:close/>
              </a:path>
            </a:pathLst>
          </a:custGeom>
          <a:solidFill>
            <a:srgbClr val="D34817"/>
          </a:solidFill>
        </p:spPr>
        <p:txBody>
          <a:bodyPr wrap="square" lIns="0" tIns="0" rIns="0" bIns="0" rtlCol="0"/>
          <a:lstStyle/>
          <a:p>
            <a:endParaRPr/>
          </a:p>
        </p:txBody>
      </p:sp>
      <p:sp>
        <p:nvSpPr>
          <p:cNvPr id="18" name="bk object 18"/>
          <p:cNvSpPr/>
          <p:nvPr/>
        </p:nvSpPr>
        <p:spPr>
          <a:xfrm>
            <a:off x="150876" y="0"/>
            <a:ext cx="1117600" cy="5278120"/>
          </a:xfrm>
          <a:custGeom>
            <a:avLst/>
            <a:gdLst/>
            <a:ahLst/>
            <a:cxnLst/>
            <a:rect l="l" t="t" r="r" b="b"/>
            <a:pathLst>
              <a:path w="1117600" h="5278120">
                <a:moveTo>
                  <a:pt x="1117091" y="0"/>
                </a:moveTo>
                <a:lnTo>
                  <a:pt x="864793" y="0"/>
                </a:lnTo>
                <a:lnTo>
                  <a:pt x="0" y="5239512"/>
                </a:lnTo>
                <a:lnTo>
                  <a:pt x="249123" y="5277612"/>
                </a:lnTo>
                <a:lnTo>
                  <a:pt x="1117091" y="0"/>
                </a:lnTo>
                <a:close/>
              </a:path>
            </a:pathLst>
          </a:custGeom>
          <a:solidFill>
            <a:srgbClr val="595958"/>
          </a:solidFill>
        </p:spPr>
        <p:txBody>
          <a:bodyPr wrap="square" lIns="0" tIns="0" rIns="0" bIns="0" rtlCol="0"/>
          <a:lstStyle/>
          <a:p>
            <a:endParaRPr/>
          </a:p>
        </p:txBody>
      </p:sp>
      <p:sp>
        <p:nvSpPr>
          <p:cNvPr id="19" name="bk object 19"/>
          <p:cNvSpPr/>
          <p:nvPr/>
        </p:nvSpPr>
        <p:spPr>
          <a:xfrm>
            <a:off x="150881" y="5239511"/>
            <a:ext cx="1228725" cy="1618615"/>
          </a:xfrm>
          <a:custGeom>
            <a:avLst/>
            <a:gdLst/>
            <a:ahLst/>
            <a:cxnLst/>
            <a:rect l="l" t="t" r="r" b="b"/>
            <a:pathLst>
              <a:path w="1228725" h="1618615">
                <a:moveTo>
                  <a:pt x="0" y="0"/>
                </a:moveTo>
                <a:lnTo>
                  <a:pt x="1174381" y="1618488"/>
                </a:lnTo>
                <a:lnTo>
                  <a:pt x="1228344" y="1618488"/>
                </a:lnTo>
                <a:lnTo>
                  <a:pt x="0" y="0"/>
                </a:lnTo>
                <a:close/>
              </a:path>
            </a:pathLst>
          </a:custGeom>
          <a:solidFill>
            <a:srgbClr val="212121"/>
          </a:solidFill>
        </p:spPr>
        <p:txBody>
          <a:bodyPr wrap="square" lIns="0" tIns="0" rIns="0" bIns="0" rtlCol="0"/>
          <a:lstStyle/>
          <a:p>
            <a:endParaRPr/>
          </a:p>
        </p:txBody>
      </p:sp>
      <p:sp>
        <p:nvSpPr>
          <p:cNvPr id="20" name="bk object 20"/>
          <p:cNvSpPr/>
          <p:nvPr/>
        </p:nvSpPr>
        <p:spPr>
          <a:xfrm>
            <a:off x="457202" y="5291328"/>
            <a:ext cx="1495425" cy="1567180"/>
          </a:xfrm>
          <a:custGeom>
            <a:avLst/>
            <a:gdLst/>
            <a:ahLst/>
            <a:cxnLst/>
            <a:rect l="l" t="t" r="r" b="b"/>
            <a:pathLst>
              <a:path w="1495425" h="1567179">
                <a:moveTo>
                  <a:pt x="0" y="0"/>
                </a:moveTo>
                <a:lnTo>
                  <a:pt x="1442669" y="1566672"/>
                </a:lnTo>
                <a:lnTo>
                  <a:pt x="1495044" y="1566672"/>
                </a:lnTo>
                <a:lnTo>
                  <a:pt x="0" y="0"/>
                </a:lnTo>
                <a:close/>
              </a:path>
            </a:pathLst>
          </a:custGeom>
          <a:solidFill>
            <a:srgbClr val="69240C"/>
          </a:solidFill>
        </p:spPr>
        <p:txBody>
          <a:bodyPr wrap="square" lIns="0" tIns="0" rIns="0" bIns="0" rtlCol="0"/>
          <a:lstStyle/>
          <a:p>
            <a:endParaRPr/>
          </a:p>
        </p:txBody>
      </p:sp>
      <p:sp>
        <p:nvSpPr>
          <p:cNvPr id="21" name="bk object 21"/>
          <p:cNvSpPr/>
          <p:nvPr/>
        </p:nvSpPr>
        <p:spPr>
          <a:xfrm>
            <a:off x="457200" y="5286755"/>
            <a:ext cx="2131060" cy="1571625"/>
          </a:xfrm>
          <a:custGeom>
            <a:avLst/>
            <a:gdLst/>
            <a:ahLst/>
            <a:cxnLst/>
            <a:rect l="l" t="t" r="r" b="b"/>
            <a:pathLst>
              <a:path w="2131060" h="1571625">
                <a:moveTo>
                  <a:pt x="0" y="0"/>
                </a:moveTo>
                <a:lnTo>
                  <a:pt x="0" y="4762"/>
                </a:lnTo>
                <a:lnTo>
                  <a:pt x="1495513" y="1571244"/>
                </a:lnTo>
                <a:lnTo>
                  <a:pt x="2130552" y="1571244"/>
                </a:lnTo>
                <a:lnTo>
                  <a:pt x="247662" y="42849"/>
                </a:lnTo>
                <a:lnTo>
                  <a:pt x="0" y="0"/>
                </a:lnTo>
                <a:close/>
              </a:path>
            </a:pathLst>
          </a:custGeom>
          <a:solidFill>
            <a:srgbClr val="9E3611"/>
          </a:solidFill>
        </p:spPr>
        <p:txBody>
          <a:bodyPr wrap="square" lIns="0" tIns="0" rIns="0" bIns="0" rtlCol="0"/>
          <a:lstStyle/>
          <a:p>
            <a:endParaRPr/>
          </a:p>
        </p:txBody>
      </p:sp>
      <p:sp>
        <p:nvSpPr>
          <p:cNvPr id="22" name="bk object 22"/>
          <p:cNvSpPr/>
          <p:nvPr/>
        </p:nvSpPr>
        <p:spPr>
          <a:xfrm>
            <a:off x="150873" y="5239511"/>
            <a:ext cx="1694814" cy="1618615"/>
          </a:xfrm>
          <a:custGeom>
            <a:avLst/>
            <a:gdLst/>
            <a:ahLst/>
            <a:cxnLst/>
            <a:rect l="l" t="t" r="r" b="b"/>
            <a:pathLst>
              <a:path w="1694814" h="1618615">
                <a:moveTo>
                  <a:pt x="0" y="0"/>
                </a:moveTo>
                <a:lnTo>
                  <a:pt x="1228178" y="1618488"/>
                </a:lnTo>
                <a:lnTo>
                  <a:pt x="1694688" y="1618488"/>
                </a:lnTo>
                <a:lnTo>
                  <a:pt x="291973" y="95199"/>
                </a:lnTo>
                <a:lnTo>
                  <a:pt x="244360" y="42837"/>
                </a:lnTo>
                <a:lnTo>
                  <a:pt x="249135" y="42837"/>
                </a:lnTo>
                <a:lnTo>
                  <a:pt x="249135" y="38087"/>
                </a:lnTo>
                <a:lnTo>
                  <a:pt x="244360" y="38087"/>
                </a:lnTo>
                <a:lnTo>
                  <a:pt x="0" y="0"/>
                </a:lnTo>
                <a:close/>
              </a:path>
            </a:pathLst>
          </a:custGeom>
          <a:solidFill>
            <a:srgbClr val="3E3E3E"/>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1" i="0">
                <a:solidFill>
                  <a:schemeClr val="tx1"/>
                </a:solidFill>
                <a:latin typeface="Cambria"/>
                <a:cs typeface="Cambria"/>
              </a:defRPr>
            </a:lvl1pPr>
          </a:lstStyle>
          <a:p>
            <a:endParaRPr/>
          </a:p>
        </p:txBody>
      </p:sp>
      <p:sp>
        <p:nvSpPr>
          <p:cNvPr id="3" name="Holder 3"/>
          <p:cNvSpPr>
            <a:spLocks noGrp="1"/>
          </p:cNvSpPr>
          <p:nvPr>
            <p:ph type="ftr" sz="quarter" idx="5"/>
          </p:nvPr>
        </p:nvSpPr>
        <p:spPr/>
        <p:txBody>
          <a:bodyPr lIns="0" tIns="0" rIns="0" bIns="0"/>
          <a:lstStyle>
            <a:lvl1pPr>
              <a:defRPr sz="1400" b="0" i="0">
                <a:solidFill>
                  <a:schemeClr val="tx1"/>
                </a:solidFill>
                <a:latin typeface="Calibri"/>
                <a:cs typeface="Calibri"/>
              </a:defRPr>
            </a:lvl1pPr>
          </a:lstStyle>
          <a:p>
            <a:pPr marL="12700">
              <a:lnSpc>
                <a:spcPts val="1435"/>
              </a:lnSpc>
            </a:pPr>
            <a:endParaRPr spc="-10"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B5FB89B5-70B8-46F9-92DE-E3724B919357}" type="datetime1">
              <a:rPr lang="en-US" smtClean="0"/>
              <a:pPr/>
              <a:t>4/18/2023</a:t>
            </a:fld>
            <a:endParaRPr lang="en-US"/>
          </a:p>
        </p:txBody>
      </p:sp>
      <p:sp>
        <p:nvSpPr>
          <p:cNvPr id="5" name="Holder 5"/>
          <p:cNvSpPr>
            <a:spLocks noGrp="1"/>
          </p:cNvSpPr>
          <p:nvPr>
            <p:ph type="sldNum" sz="quarter" idx="7"/>
          </p:nvPr>
        </p:nvSpPr>
        <p:spPr/>
        <p:txBody>
          <a:bodyPr lIns="0" tIns="0" rIns="0" bIns="0"/>
          <a:lstStyle>
            <a:lvl1pPr>
              <a:defRPr sz="1400" b="1" i="0">
                <a:solidFill>
                  <a:schemeClr val="tx1"/>
                </a:solidFill>
                <a:latin typeface="Corbel"/>
                <a:cs typeface="Corbel"/>
              </a:defRPr>
            </a:lvl1pPr>
          </a:lstStyle>
          <a:p>
            <a:pPr marL="26670">
              <a:lnSpc>
                <a:spcPts val="1425"/>
              </a:lnSpc>
            </a:pPr>
            <a:fld id="{81D60167-4931-47E6-BA6A-407CBD079E47}" type="slidenum">
              <a:rPr dirty="0"/>
              <a:pPr marL="26670">
                <a:lnSpc>
                  <a:spcPts val="1425"/>
                </a:lnSpc>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400" b="0" i="0">
                <a:solidFill>
                  <a:schemeClr val="tx1"/>
                </a:solidFill>
                <a:latin typeface="Calibri"/>
                <a:cs typeface="Calibri"/>
              </a:defRPr>
            </a:lvl1pPr>
          </a:lstStyle>
          <a:p>
            <a:pPr marL="12700">
              <a:lnSpc>
                <a:spcPts val="1435"/>
              </a:lnSpc>
            </a:pPr>
            <a:endParaRPr spc="-10"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2A27C64-BF98-48A4-9FE8-30D3EE7979E7}" type="datetime1">
              <a:rPr lang="en-US" smtClean="0"/>
              <a:pPr/>
              <a:t>4/18/2023</a:t>
            </a:fld>
            <a:endParaRPr lang="en-US"/>
          </a:p>
        </p:txBody>
      </p:sp>
      <p:sp>
        <p:nvSpPr>
          <p:cNvPr id="4" name="Holder 4"/>
          <p:cNvSpPr>
            <a:spLocks noGrp="1"/>
          </p:cNvSpPr>
          <p:nvPr>
            <p:ph type="sldNum" sz="quarter" idx="7"/>
          </p:nvPr>
        </p:nvSpPr>
        <p:spPr/>
        <p:txBody>
          <a:bodyPr lIns="0" tIns="0" rIns="0" bIns="0"/>
          <a:lstStyle>
            <a:lvl1pPr>
              <a:defRPr sz="1400" b="1" i="0">
                <a:solidFill>
                  <a:schemeClr val="tx1"/>
                </a:solidFill>
                <a:latin typeface="Corbel"/>
                <a:cs typeface="Corbel"/>
              </a:defRPr>
            </a:lvl1pPr>
          </a:lstStyle>
          <a:p>
            <a:pPr marL="26670">
              <a:lnSpc>
                <a:spcPts val="1425"/>
              </a:lnSpc>
            </a:pPr>
            <a:fld id="{81D60167-4931-47E6-BA6A-407CBD079E47}" type="slidenum">
              <a:rPr dirty="0"/>
              <a:pPr marL="26670">
                <a:lnSpc>
                  <a:spcPts val="1425"/>
                </a:lnSpc>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800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4340528" y="1868425"/>
            <a:ext cx="3510943" cy="391160"/>
          </a:xfrm>
          <a:prstGeom prst="rect">
            <a:avLst/>
          </a:prstGeom>
        </p:spPr>
        <p:txBody>
          <a:bodyPr wrap="square" lIns="0" tIns="0" rIns="0" bIns="0">
            <a:spAutoFit/>
          </a:bodyPr>
          <a:lstStyle>
            <a:lvl1pPr>
              <a:defRPr sz="2400" b="1" i="0">
                <a:solidFill>
                  <a:schemeClr val="tx1"/>
                </a:solidFill>
                <a:latin typeface="Cambria"/>
                <a:cs typeface="Cambria"/>
              </a:defRPr>
            </a:lvl1pPr>
          </a:lstStyle>
          <a:p>
            <a:endParaRPr/>
          </a:p>
        </p:txBody>
      </p:sp>
      <p:sp>
        <p:nvSpPr>
          <p:cNvPr id="3" name="Holder 3"/>
          <p:cNvSpPr>
            <a:spLocks noGrp="1"/>
          </p:cNvSpPr>
          <p:nvPr>
            <p:ph type="body" idx="1"/>
          </p:nvPr>
        </p:nvSpPr>
        <p:spPr>
          <a:xfrm>
            <a:off x="435926" y="1257852"/>
            <a:ext cx="11320147" cy="3408679"/>
          </a:xfrm>
          <a:prstGeom prst="rect">
            <a:avLst/>
          </a:prstGeom>
        </p:spPr>
        <p:txBody>
          <a:bodyPr wrap="square" lIns="0" tIns="0" rIns="0" bIns="0">
            <a:spAutoFit/>
          </a:bodyPr>
          <a:lstStyle>
            <a:lvl1pPr>
              <a:defRPr sz="2400" b="0" i="0">
                <a:solidFill>
                  <a:srgbClr val="0070C0"/>
                </a:solidFill>
                <a:latin typeface="Cambria"/>
                <a:cs typeface="Cambria"/>
              </a:defRPr>
            </a:lvl1pPr>
          </a:lstStyle>
          <a:p>
            <a:endParaRPr/>
          </a:p>
        </p:txBody>
      </p:sp>
      <p:sp>
        <p:nvSpPr>
          <p:cNvPr id="4" name="Holder 4"/>
          <p:cNvSpPr>
            <a:spLocks noGrp="1"/>
          </p:cNvSpPr>
          <p:nvPr>
            <p:ph type="ftr" sz="quarter" idx="5"/>
          </p:nvPr>
        </p:nvSpPr>
        <p:spPr>
          <a:xfrm>
            <a:off x="2614227" y="6632891"/>
            <a:ext cx="3006090" cy="203834"/>
          </a:xfrm>
          <a:prstGeom prst="rect">
            <a:avLst/>
          </a:prstGeom>
        </p:spPr>
        <p:txBody>
          <a:bodyPr wrap="square" lIns="0" tIns="0" rIns="0" bIns="0">
            <a:spAutoFit/>
          </a:bodyPr>
          <a:lstStyle>
            <a:lvl1pPr>
              <a:defRPr sz="1400" b="0" i="0">
                <a:solidFill>
                  <a:schemeClr val="tx1"/>
                </a:solidFill>
                <a:latin typeface="Calibri"/>
                <a:cs typeface="Calibri"/>
              </a:defRPr>
            </a:lvl1pPr>
          </a:lstStyle>
          <a:p>
            <a:pPr marL="12700">
              <a:lnSpc>
                <a:spcPts val="1435"/>
              </a:lnSpc>
            </a:pPr>
            <a:endParaRPr spc="-10"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7F18374D-C649-4BF7-9918-9B2E8845A1A0}" type="datetime1">
              <a:rPr lang="en-US" smtClean="0"/>
              <a:pPr/>
              <a:t>4/18/2023</a:t>
            </a:fld>
            <a:endParaRPr lang="en-US"/>
          </a:p>
        </p:txBody>
      </p:sp>
      <p:sp>
        <p:nvSpPr>
          <p:cNvPr id="6" name="Holder 6"/>
          <p:cNvSpPr>
            <a:spLocks noGrp="1"/>
          </p:cNvSpPr>
          <p:nvPr>
            <p:ph type="sldNum" sz="quarter" idx="7"/>
          </p:nvPr>
        </p:nvSpPr>
        <p:spPr>
          <a:xfrm>
            <a:off x="11654668" y="6500674"/>
            <a:ext cx="248920" cy="203834"/>
          </a:xfrm>
          <a:prstGeom prst="rect">
            <a:avLst/>
          </a:prstGeom>
        </p:spPr>
        <p:txBody>
          <a:bodyPr wrap="square" lIns="0" tIns="0" rIns="0" bIns="0">
            <a:spAutoFit/>
          </a:bodyPr>
          <a:lstStyle>
            <a:lvl1pPr>
              <a:defRPr sz="1400" b="1" i="0">
                <a:solidFill>
                  <a:schemeClr val="tx1"/>
                </a:solidFill>
                <a:latin typeface="Corbel"/>
                <a:cs typeface="Corbel"/>
              </a:defRPr>
            </a:lvl1pPr>
          </a:lstStyle>
          <a:p>
            <a:pPr marL="26670">
              <a:lnSpc>
                <a:spcPts val="1425"/>
              </a:lnSpc>
            </a:pPr>
            <a:fld id="{81D60167-4931-47E6-BA6A-407CBD079E47}" type="slidenum">
              <a:rPr dirty="0"/>
              <a:pPr marL="26670">
                <a:lnSpc>
                  <a:spcPts val="1425"/>
                </a:lnSpc>
              </a:pPr>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8.jpe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5.xml"/><Relationship Id="rId5" Type="http://schemas.openxmlformats.org/officeDocument/2006/relationships/image" Target="../media/image42.jpe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1987" cy="6858000"/>
          </a:xfrm>
          <a:prstGeom prst="rect">
            <a:avLst/>
          </a:prstGeom>
          <a:blipFill>
            <a:blip r:embed="rId2" cstate="print"/>
            <a:stretch>
              <a:fillRect/>
            </a:stretch>
          </a:blipFill>
        </p:spPr>
        <p:txBody>
          <a:bodyPr wrap="square" lIns="0" tIns="0" rIns="0" bIns="0" rtlCol="0"/>
          <a:lstStyle/>
          <a:p>
            <a:r>
              <a:rPr lang="en-US" dirty="0" smtClean="0">
                <a:latin typeface="Book Antiqua" pitchFamily="18" charset="0"/>
              </a:rPr>
              <a:t>                                     </a:t>
            </a:r>
          </a:p>
          <a:p>
            <a:r>
              <a:rPr lang="en-US" dirty="0" smtClean="0">
                <a:latin typeface="Book Antiqua" pitchFamily="18" charset="0"/>
              </a:rPr>
              <a:t>                                                                      </a:t>
            </a:r>
          </a:p>
          <a:p>
            <a:r>
              <a:rPr lang="en-US" sz="2000" dirty="0" smtClean="0">
                <a:latin typeface="Book Antiqua" pitchFamily="18" charset="0"/>
              </a:rPr>
              <a:t>                                                          RUNGTA COLLEGE OF DENTAL SCIENCES &amp; RESEARCH </a:t>
            </a:r>
            <a:endParaRPr lang="en-US" sz="2000" dirty="0">
              <a:latin typeface="Book Antiqua" pitchFamily="18" charset="0"/>
            </a:endParaRPr>
          </a:p>
        </p:txBody>
      </p:sp>
      <p:sp>
        <p:nvSpPr>
          <p:cNvPr id="3" name="object 3"/>
          <p:cNvSpPr/>
          <p:nvPr/>
        </p:nvSpPr>
        <p:spPr>
          <a:xfrm>
            <a:off x="984496" y="0"/>
            <a:ext cx="1062990" cy="2778760"/>
          </a:xfrm>
          <a:custGeom>
            <a:avLst/>
            <a:gdLst/>
            <a:ahLst/>
            <a:cxnLst/>
            <a:rect l="l" t="t" r="r" b="b"/>
            <a:pathLst>
              <a:path w="1062989" h="2778760">
                <a:moveTo>
                  <a:pt x="1062596" y="0"/>
                </a:moveTo>
                <a:lnTo>
                  <a:pt x="681558" y="0"/>
                </a:lnTo>
                <a:lnTo>
                  <a:pt x="0" y="2687764"/>
                </a:lnTo>
                <a:lnTo>
                  <a:pt x="357238" y="2778252"/>
                </a:lnTo>
                <a:lnTo>
                  <a:pt x="1062596" y="0"/>
                </a:lnTo>
                <a:close/>
              </a:path>
            </a:pathLst>
          </a:custGeom>
          <a:solidFill>
            <a:srgbClr val="D34817"/>
          </a:solidFill>
        </p:spPr>
        <p:txBody>
          <a:bodyPr wrap="square" lIns="0" tIns="0" rIns="0" bIns="0" rtlCol="0"/>
          <a:lstStyle/>
          <a:p>
            <a:endParaRPr/>
          </a:p>
        </p:txBody>
      </p:sp>
      <p:sp>
        <p:nvSpPr>
          <p:cNvPr id="4" name="object 4"/>
          <p:cNvSpPr/>
          <p:nvPr/>
        </p:nvSpPr>
        <p:spPr>
          <a:xfrm>
            <a:off x="545581" y="0"/>
            <a:ext cx="1035685" cy="2668905"/>
          </a:xfrm>
          <a:custGeom>
            <a:avLst/>
            <a:gdLst/>
            <a:ahLst/>
            <a:cxnLst/>
            <a:rect l="l" t="t" r="r" b="b"/>
            <a:pathLst>
              <a:path w="1035685" h="2668905">
                <a:moveTo>
                  <a:pt x="1035164" y="0"/>
                </a:moveTo>
                <a:lnTo>
                  <a:pt x="652119" y="0"/>
                </a:lnTo>
                <a:lnTo>
                  <a:pt x="0" y="2578049"/>
                </a:lnTo>
                <a:lnTo>
                  <a:pt x="348094" y="2663761"/>
                </a:lnTo>
                <a:lnTo>
                  <a:pt x="357644" y="2668524"/>
                </a:lnTo>
                <a:lnTo>
                  <a:pt x="1035164" y="0"/>
                </a:lnTo>
                <a:close/>
              </a:path>
            </a:pathLst>
          </a:custGeom>
          <a:solidFill>
            <a:srgbClr val="595958"/>
          </a:solidFill>
        </p:spPr>
        <p:txBody>
          <a:bodyPr wrap="square" lIns="0" tIns="0" rIns="0" bIns="0" rtlCol="0"/>
          <a:lstStyle/>
          <a:p>
            <a:endParaRPr/>
          </a:p>
        </p:txBody>
      </p:sp>
      <p:sp>
        <p:nvSpPr>
          <p:cNvPr id="5" name="object 5"/>
          <p:cNvSpPr/>
          <p:nvPr/>
        </p:nvSpPr>
        <p:spPr>
          <a:xfrm>
            <a:off x="545594" y="2583179"/>
            <a:ext cx="2694940" cy="4274820"/>
          </a:xfrm>
          <a:custGeom>
            <a:avLst/>
            <a:gdLst/>
            <a:ahLst/>
            <a:cxnLst/>
            <a:rect l="l" t="t" r="r" b="b"/>
            <a:pathLst>
              <a:path w="2694940" h="4274820">
                <a:moveTo>
                  <a:pt x="0" y="0"/>
                </a:moveTo>
                <a:lnTo>
                  <a:pt x="2575344" y="4274820"/>
                </a:lnTo>
                <a:lnTo>
                  <a:pt x="2694432" y="4274820"/>
                </a:lnTo>
                <a:lnTo>
                  <a:pt x="0" y="0"/>
                </a:lnTo>
                <a:close/>
              </a:path>
            </a:pathLst>
          </a:custGeom>
          <a:solidFill>
            <a:srgbClr val="212121"/>
          </a:solidFill>
        </p:spPr>
        <p:txBody>
          <a:bodyPr wrap="square" lIns="0" tIns="0" rIns="0" bIns="0" rtlCol="0"/>
          <a:lstStyle/>
          <a:p>
            <a:endParaRPr/>
          </a:p>
        </p:txBody>
      </p:sp>
      <p:sp>
        <p:nvSpPr>
          <p:cNvPr id="6" name="object 6"/>
          <p:cNvSpPr/>
          <p:nvPr/>
        </p:nvSpPr>
        <p:spPr>
          <a:xfrm>
            <a:off x="989077" y="2692907"/>
            <a:ext cx="3331845" cy="4165600"/>
          </a:xfrm>
          <a:custGeom>
            <a:avLst/>
            <a:gdLst/>
            <a:ahLst/>
            <a:cxnLst/>
            <a:rect l="l" t="t" r="r" b="b"/>
            <a:pathLst>
              <a:path w="3331845" h="4165600">
                <a:moveTo>
                  <a:pt x="0" y="0"/>
                </a:moveTo>
                <a:lnTo>
                  <a:pt x="3207664" y="4165091"/>
                </a:lnTo>
                <a:lnTo>
                  <a:pt x="3331464" y="4165091"/>
                </a:lnTo>
                <a:lnTo>
                  <a:pt x="0" y="0"/>
                </a:lnTo>
                <a:close/>
              </a:path>
            </a:pathLst>
          </a:custGeom>
          <a:solidFill>
            <a:srgbClr val="69240C"/>
          </a:solidFill>
        </p:spPr>
        <p:txBody>
          <a:bodyPr wrap="square" lIns="0" tIns="0" rIns="0" bIns="0" rtlCol="0"/>
          <a:lstStyle/>
          <a:p>
            <a:endParaRPr/>
          </a:p>
        </p:txBody>
      </p:sp>
      <p:sp>
        <p:nvSpPr>
          <p:cNvPr id="7" name="object 7"/>
          <p:cNvSpPr/>
          <p:nvPr/>
        </p:nvSpPr>
        <p:spPr>
          <a:xfrm>
            <a:off x="984503" y="2688339"/>
            <a:ext cx="4577080" cy="4170045"/>
          </a:xfrm>
          <a:custGeom>
            <a:avLst/>
            <a:gdLst/>
            <a:ahLst/>
            <a:cxnLst/>
            <a:rect l="l" t="t" r="r" b="b"/>
            <a:pathLst>
              <a:path w="4577080" h="4170045">
                <a:moveTo>
                  <a:pt x="0" y="0"/>
                </a:moveTo>
                <a:lnTo>
                  <a:pt x="4762" y="4762"/>
                </a:lnTo>
                <a:lnTo>
                  <a:pt x="3336785" y="4169664"/>
                </a:lnTo>
                <a:lnTo>
                  <a:pt x="4576572" y="4169664"/>
                </a:lnTo>
                <a:lnTo>
                  <a:pt x="357174" y="90462"/>
                </a:lnTo>
                <a:lnTo>
                  <a:pt x="0" y="0"/>
                </a:lnTo>
                <a:close/>
              </a:path>
            </a:pathLst>
          </a:custGeom>
          <a:solidFill>
            <a:srgbClr val="9E3611"/>
          </a:solidFill>
        </p:spPr>
        <p:txBody>
          <a:bodyPr wrap="square" lIns="0" tIns="0" rIns="0" bIns="0" rtlCol="0"/>
          <a:lstStyle/>
          <a:p>
            <a:endParaRPr/>
          </a:p>
        </p:txBody>
      </p:sp>
      <p:sp>
        <p:nvSpPr>
          <p:cNvPr id="8" name="object 8"/>
          <p:cNvSpPr/>
          <p:nvPr/>
        </p:nvSpPr>
        <p:spPr>
          <a:xfrm>
            <a:off x="545588" y="2578611"/>
            <a:ext cx="3584575" cy="4279900"/>
          </a:xfrm>
          <a:custGeom>
            <a:avLst/>
            <a:gdLst/>
            <a:ahLst/>
            <a:cxnLst/>
            <a:rect l="l" t="t" r="r" b="b"/>
            <a:pathLst>
              <a:path w="3584575" h="4279900">
                <a:moveTo>
                  <a:pt x="0" y="0"/>
                </a:moveTo>
                <a:lnTo>
                  <a:pt x="0" y="4762"/>
                </a:lnTo>
                <a:lnTo>
                  <a:pt x="2693885" y="4279392"/>
                </a:lnTo>
                <a:lnTo>
                  <a:pt x="3584448" y="4279392"/>
                </a:lnTo>
                <a:lnTo>
                  <a:pt x="419087" y="176187"/>
                </a:lnTo>
                <a:lnTo>
                  <a:pt x="361937" y="95237"/>
                </a:lnTo>
                <a:lnTo>
                  <a:pt x="357174" y="90474"/>
                </a:lnTo>
                <a:lnTo>
                  <a:pt x="0" y="0"/>
                </a:lnTo>
                <a:close/>
              </a:path>
            </a:pathLst>
          </a:custGeom>
          <a:solidFill>
            <a:srgbClr val="3E3E3E"/>
          </a:solidFill>
        </p:spPr>
        <p:txBody>
          <a:bodyPr wrap="square" lIns="0" tIns="0" rIns="0" bIns="0" rtlCol="0"/>
          <a:lstStyle/>
          <a:p>
            <a:endParaRPr/>
          </a:p>
        </p:txBody>
      </p:sp>
      <p:sp>
        <p:nvSpPr>
          <p:cNvPr id="9" name="object 9"/>
          <p:cNvSpPr/>
          <p:nvPr/>
        </p:nvSpPr>
        <p:spPr>
          <a:xfrm>
            <a:off x="3352800" y="2667000"/>
            <a:ext cx="8340851" cy="1219200"/>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3352800" y="1295400"/>
            <a:ext cx="8333887" cy="1447800"/>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1750680" y="6542485"/>
            <a:ext cx="152400" cy="228600"/>
          </a:xfrm>
          <a:prstGeom prst="rect">
            <a:avLst/>
          </a:prstGeom>
        </p:spPr>
        <p:txBody>
          <a:bodyPr vert="horz" wrap="square" lIns="0" tIns="0" rIns="0" bIns="0" rtlCol="0">
            <a:spAutoFit/>
          </a:bodyPr>
          <a:lstStyle/>
          <a:p>
            <a:pPr marL="25400">
              <a:lnSpc>
                <a:spcPts val="1605"/>
              </a:lnSpc>
            </a:pPr>
            <a:fld id="{81D60167-4931-47E6-BA6A-407CBD079E47}" type="slidenum">
              <a:rPr sz="1600" b="1" spc="-5" dirty="0">
                <a:latin typeface="Corbel"/>
                <a:cs typeface="Corbel"/>
              </a:rPr>
              <a:pPr marL="25400">
                <a:lnSpc>
                  <a:spcPts val="1605"/>
                </a:lnSpc>
              </a:pPr>
              <a:t>1</a:t>
            </a:fld>
            <a:endParaRPr sz="1600">
              <a:latin typeface="Corbel"/>
              <a:cs typeface="Corbel"/>
            </a:endParaRPr>
          </a:p>
        </p:txBody>
      </p:sp>
      <p:sp>
        <p:nvSpPr>
          <p:cNvPr id="13" name="Rectangle 12"/>
          <p:cNvSpPr/>
          <p:nvPr/>
        </p:nvSpPr>
        <p:spPr>
          <a:xfrm>
            <a:off x="4038600" y="5029200"/>
            <a:ext cx="8229600" cy="1015663"/>
          </a:xfrm>
          <a:prstGeom prst="rect">
            <a:avLst/>
          </a:prstGeom>
        </p:spPr>
        <p:txBody>
          <a:bodyPr wrap="square">
            <a:spAutoFit/>
          </a:bodyPr>
          <a:lstStyle/>
          <a:p>
            <a:r>
              <a:rPr lang="en-US" sz="2000" dirty="0" smtClean="0">
                <a:latin typeface="Book Antiqua" pitchFamily="18" charset="0"/>
              </a:rPr>
              <a:t>DEPARTMENT OF CONSERVATIVE DENTISTRY AND ENDODONTICS  </a:t>
            </a:r>
          </a:p>
          <a:p>
            <a:endParaRPr lang="en-US" sz="2000" b="1" dirty="0">
              <a:latin typeface="Forte" panose="03060902040502070203" pitchFamily="66" charset="0"/>
            </a:endParaRPr>
          </a:p>
        </p:txBody>
      </p:sp>
      <p:sp>
        <p:nvSpPr>
          <p:cNvPr id="11" name="Slide Number Placeholder 10"/>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1</a:t>
            </a:fld>
            <a:endParaRPr lang="en-US" dirty="0"/>
          </a:p>
        </p:txBody>
      </p:sp>
      <p:pic>
        <p:nvPicPr>
          <p:cNvPr id="14" name="Picture 6"/>
          <p:cNvPicPr>
            <a:picLocks noChangeAspect="1" noChangeArrowheads="1"/>
          </p:cNvPicPr>
          <p:nvPr/>
        </p:nvPicPr>
        <p:blipFill>
          <a:blip r:embed="rId5"/>
          <a:srcRect l="15781" r="15781"/>
          <a:stretch>
            <a:fillRect/>
          </a:stretch>
        </p:blipFill>
        <p:spPr bwMode="auto">
          <a:xfrm>
            <a:off x="1828800" y="152400"/>
            <a:ext cx="1393825" cy="158591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3551" y="272797"/>
            <a:ext cx="2757170" cy="452120"/>
          </a:xfrm>
          <a:prstGeom prst="rect">
            <a:avLst/>
          </a:prstGeom>
        </p:spPr>
        <p:txBody>
          <a:bodyPr vert="horz" wrap="square" lIns="0" tIns="12065" rIns="0" bIns="0" rtlCol="0">
            <a:spAutoFit/>
          </a:bodyPr>
          <a:lstStyle/>
          <a:p>
            <a:pPr marL="12700">
              <a:lnSpc>
                <a:spcPct val="100000"/>
              </a:lnSpc>
              <a:spcBef>
                <a:spcPts val="95"/>
              </a:spcBef>
            </a:pPr>
            <a:r>
              <a:rPr sz="2800" spc="-20" dirty="0">
                <a:solidFill>
                  <a:srgbClr val="8B7B57"/>
                </a:solidFill>
              </a:rPr>
              <a:t>Types </a:t>
            </a:r>
            <a:r>
              <a:rPr sz="2800" spc="-5" dirty="0">
                <a:solidFill>
                  <a:srgbClr val="8B7B57"/>
                </a:solidFill>
              </a:rPr>
              <a:t>of</a:t>
            </a:r>
            <a:r>
              <a:rPr sz="2800" spc="-30" dirty="0">
                <a:solidFill>
                  <a:srgbClr val="8B7B57"/>
                </a:solidFill>
              </a:rPr>
              <a:t> </a:t>
            </a:r>
            <a:r>
              <a:rPr sz="2800" spc="-15" dirty="0">
                <a:solidFill>
                  <a:srgbClr val="8B7B57"/>
                </a:solidFill>
              </a:rPr>
              <a:t>contour</a:t>
            </a:r>
            <a:endParaRPr sz="2800" dirty="0"/>
          </a:p>
        </p:txBody>
      </p:sp>
      <p:graphicFrame>
        <p:nvGraphicFramePr>
          <p:cNvPr id="3" name="object 3"/>
          <p:cNvGraphicFramePr>
            <a:graphicFrameLocks noGrp="1"/>
          </p:cNvGraphicFramePr>
          <p:nvPr/>
        </p:nvGraphicFramePr>
        <p:xfrm>
          <a:off x="2065337" y="1022350"/>
          <a:ext cx="9443720" cy="5652039"/>
        </p:xfrm>
        <a:graphic>
          <a:graphicData uri="http://schemas.openxmlformats.org/drawingml/2006/table">
            <a:tbl>
              <a:tblPr firstRow="1" bandRow="1">
                <a:tableStyleId>{2D5ABB26-0587-4C30-8999-92F81FD0307C}</a:tableStyleId>
              </a:tblPr>
              <a:tblGrid>
                <a:gridCol w="5283200">
                  <a:extLst>
                    <a:ext uri="{9D8B030D-6E8A-4147-A177-3AD203B41FA5}">
                      <a16:colId xmlns:a16="http://schemas.microsoft.com/office/drawing/2014/main" xmlns="" val="20000"/>
                    </a:ext>
                  </a:extLst>
                </a:gridCol>
                <a:gridCol w="4160520">
                  <a:extLst>
                    <a:ext uri="{9D8B030D-6E8A-4147-A177-3AD203B41FA5}">
                      <a16:colId xmlns:a16="http://schemas.microsoft.com/office/drawing/2014/main" xmlns="" val="20001"/>
                    </a:ext>
                  </a:extLst>
                </a:gridCol>
              </a:tblGrid>
              <a:tr h="704733">
                <a:tc>
                  <a:txBody>
                    <a:bodyPr/>
                    <a:lstStyle/>
                    <a:p>
                      <a:pPr marL="100330">
                        <a:lnSpc>
                          <a:spcPct val="100000"/>
                        </a:lnSpc>
                        <a:spcBef>
                          <a:spcPts val="305"/>
                        </a:spcBef>
                      </a:pPr>
                      <a:r>
                        <a:rPr sz="2000" b="1" spc="-20" dirty="0">
                          <a:latin typeface="Cambria"/>
                          <a:cs typeface="Cambria"/>
                        </a:rPr>
                        <a:t>OVERCONTOUR</a:t>
                      </a:r>
                      <a:endParaRPr sz="2000">
                        <a:latin typeface="Cambria"/>
                        <a:cs typeface="Cambria"/>
                      </a:endParaRPr>
                    </a:p>
                  </a:txBody>
                  <a:tcPr marL="0" marR="0" marT="38735" marB="0">
                    <a:lnL w="12700">
                      <a:solidFill>
                        <a:srgbClr val="9B2D1F"/>
                      </a:solidFill>
                      <a:prstDash val="solid"/>
                    </a:lnL>
                    <a:lnR w="12700">
                      <a:solidFill>
                        <a:srgbClr val="9B2D1F"/>
                      </a:solidFill>
                      <a:prstDash val="solid"/>
                    </a:lnR>
                    <a:lnT w="12700">
                      <a:solidFill>
                        <a:srgbClr val="9B2D1F"/>
                      </a:solidFill>
                      <a:prstDash val="solid"/>
                    </a:lnT>
                    <a:lnB w="28575">
                      <a:solidFill>
                        <a:srgbClr val="9B2D1F"/>
                      </a:solidFill>
                      <a:prstDash val="solid"/>
                    </a:lnB>
                  </a:tcPr>
                </a:tc>
                <a:tc rowSpan="2">
                  <a:txBody>
                    <a:bodyPr/>
                    <a:lstStyle/>
                    <a:p>
                      <a:pPr>
                        <a:lnSpc>
                          <a:spcPct val="100000"/>
                        </a:lnSpc>
                      </a:pPr>
                      <a:endParaRPr sz="1900">
                        <a:latin typeface="Times New Roman"/>
                        <a:cs typeface="Times New Roman"/>
                      </a:endParaRPr>
                    </a:p>
                  </a:txBody>
                  <a:tcPr marL="0" marR="0" marT="0" marB="0">
                    <a:lnL w="12700" cap="flat" cmpd="sng" algn="ctr">
                      <a:solidFill>
                        <a:srgbClr val="9B2D1F"/>
                      </a:solidFill>
                      <a:prstDash val="solid"/>
                      <a:round/>
                      <a:headEnd type="none" w="med" len="med"/>
                      <a:tailEnd type="none" w="med" len="med"/>
                    </a:lnL>
                    <a:lnR w="12700">
                      <a:solidFill>
                        <a:srgbClr val="9B2D1F"/>
                      </a:solidFill>
                      <a:prstDash val="solid"/>
                    </a:lnR>
                    <a:lnT w="12700">
                      <a:solidFill>
                        <a:srgbClr val="9B2D1F"/>
                      </a:solidFill>
                      <a:prstDash val="solid"/>
                    </a:lnT>
                    <a:lnB w="28575">
                      <a:solidFill>
                        <a:srgbClr val="9B2D1F"/>
                      </a:solidFill>
                      <a:prstDash val="solid"/>
                    </a:lnB>
                  </a:tcPr>
                </a:tc>
                <a:extLst>
                  <a:ext uri="{0D108BD9-81ED-4DB2-BD59-A6C34878D82A}">
                    <a16:rowId xmlns:a16="http://schemas.microsoft.com/office/drawing/2014/main" xmlns="" val="10000"/>
                  </a:ext>
                </a:extLst>
              </a:tr>
              <a:tr h="1252664">
                <a:tc>
                  <a:txBody>
                    <a:bodyPr/>
                    <a:lstStyle/>
                    <a:p>
                      <a:pPr marL="442595" indent="-342900">
                        <a:lnSpc>
                          <a:spcPct val="100000"/>
                        </a:lnSpc>
                        <a:spcBef>
                          <a:spcPts val="300"/>
                        </a:spcBef>
                        <a:buFont typeface="Arial"/>
                        <a:buChar char="•"/>
                        <a:tabLst>
                          <a:tab pos="442595" algn="l"/>
                          <a:tab pos="443230" algn="l"/>
                        </a:tabLst>
                      </a:pPr>
                      <a:r>
                        <a:rPr sz="2000" spc="-5" dirty="0">
                          <a:latin typeface="Cambria"/>
                          <a:cs typeface="Cambria"/>
                        </a:rPr>
                        <a:t>Deflects food </a:t>
                      </a:r>
                      <a:r>
                        <a:rPr sz="2000" spc="-25" dirty="0">
                          <a:latin typeface="Cambria"/>
                          <a:cs typeface="Cambria"/>
                        </a:rPr>
                        <a:t>away </a:t>
                      </a:r>
                      <a:r>
                        <a:rPr sz="2000" spc="-10" dirty="0">
                          <a:latin typeface="Cambria"/>
                          <a:cs typeface="Cambria"/>
                        </a:rPr>
                        <a:t>from</a:t>
                      </a:r>
                      <a:r>
                        <a:rPr sz="2000" spc="-75" dirty="0">
                          <a:latin typeface="Cambria"/>
                          <a:cs typeface="Cambria"/>
                        </a:rPr>
                        <a:t> </a:t>
                      </a:r>
                      <a:r>
                        <a:rPr sz="2000" spc="-15" dirty="0">
                          <a:latin typeface="Cambria"/>
                          <a:cs typeface="Cambria"/>
                        </a:rPr>
                        <a:t>gingiva</a:t>
                      </a:r>
                      <a:endParaRPr sz="2000">
                        <a:latin typeface="Cambria"/>
                        <a:cs typeface="Cambria"/>
                      </a:endParaRPr>
                    </a:p>
                    <a:p>
                      <a:pPr marL="442595" indent="-342900">
                        <a:lnSpc>
                          <a:spcPct val="100000"/>
                        </a:lnSpc>
                        <a:spcBef>
                          <a:spcPts val="5"/>
                        </a:spcBef>
                        <a:buFont typeface="Arial"/>
                        <a:buChar char="•"/>
                        <a:tabLst>
                          <a:tab pos="442595" algn="l"/>
                          <a:tab pos="443230" algn="l"/>
                        </a:tabLst>
                      </a:pPr>
                      <a:r>
                        <a:rPr sz="2000" spc="-5" dirty="0">
                          <a:latin typeface="Cambria"/>
                          <a:cs typeface="Cambria"/>
                        </a:rPr>
                        <a:t>Understimulation </a:t>
                      </a:r>
                      <a:r>
                        <a:rPr sz="2000" dirty="0">
                          <a:latin typeface="Cambria"/>
                          <a:cs typeface="Cambria"/>
                        </a:rPr>
                        <a:t>of supporting</a:t>
                      </a:r>
                      <a:r>
                        <a:rPr sz="2000" spc="-105" dirty="0">
                          <a:latin typeface="Cambria"/>
                          <a:cs typeface="Cambria"/>
                        </a:rPr>
                        <a:t> </a:t>
                      </a:r>
                      <a:r>
                        <a:rPr sz="2000" spc="-5" dirty="0">
                          <a:latin typeface="Cambria"/>
                          <a:cs typeface="Cambria"/>
                        </a:rPr>
                        <a:t>tissues</a:t>
                      </a:r>
                      <a:endParaRPr sz="2000">
                        <a:latin typeface="Cambria"/>
                        <a:cs typeface="Cambria"/>
                      </a:endParaRPr>
                    </a:p>
                    <a:p>
                      <a:pPr marL="442595" indent="-343535">
                        <a:lnSpc>
                          <a:spcPct val="100000"/>
                        </a:lnSpc>
                        <a:buFont typeface="Arial"/>
                        <a:buChar char="•"/>
                        <a:tabLst>
                          <a:tab pos="442595" algn="l"/>
                          <a:tab pos="443230" algn="l"/>
                        </a:tabLst>
                      </a:pPr>
                      <a:r>
                        <a:rPr sz="2000" dirty="0">
                          <a:latin typeface="Cambria"/>
                          <a:cs typeface="Cambria"/>
                        </a:rPr>
                        <a:t>Plaque</a:t>
                      </a:r>
                      <a:r>
                        <a:rPr sz="2000" spc="-20" dirty="0">
                          <a:latin typeface="Cambria"/>
                          <a:cs typeface="Cambria"/>
                        </a:rPr>
                        <a:t> </a:t>
                      </a:r>
                      <a:r>
                        <a:rPr sz="2000" dirty="0">
                          <a:latin typeface="Cambria"/>
                          <a:cs typeface="Cambria"/>
                        </a:rPr>
                        <a:t>accumulation</a:t>
                      </a:r>
                      <a:endParaRPr sz="2000">
                        <a:latin typeface="Cambria"/>
                        <a:cs typeface="Cambria"/>
                      </a:endParaRPr>
                    </a:p>
                  </a:txBody>
                  <a:tcPr marL="0" marR="0" marT="38100" marB="0">
                    <a:lnL w="12700">
                      <a:solidFill>
                        <a:srgbClr val="9B2D1F"/>
                      </a:solidFill>
                      <a:prstDash val="solid"/>
                    </a:lnL>
                    <a:lnR w="28575">
                      <a:solidFill>
                        <a:srgbClr val="9B2D1F"/>
                      </a:solidFill>
                      <a:prstDash val="solid"/>
                    </a:lnR>
                    <a:lnT w="28575">
                      <a:solidFill>
                        <a:srgbClr val="9B2D1F"/>
                      </a:solidFill>
                      <a:prstDash val="solid"/>
                    </a:lnT>
                    <a:lnB w="12700">
                      <a:solidFill>
                        <a:srgbClr val="9B2D1F"/>
                      </a:solidFill>
                      <a:prstDash val="solid"/>
                    </a:lnB>
                    <a:solidFill>
                      <a:srgbClr val="9B2D1F">
                        <a:alpha val="19999"/>
                      </a:srgbClr>
                    </a:solidFill>
                  </a:tcPr>
                </a:tc>
                <a:tc vMerge="1">
                  <a:txBody>
                    <a:bodyPr/>
                    <a:lstStyle/>
                    <a:p>
                      <a:endParaRPr/>
                    </a:p>
                  </a:txBody>
                  <a:tcPr marL="0" marR="0" marT="0" marB="0">
                    <a:lnL w="28575">
                      <a:solidFill>
                        <a:srgbClr val="9B2D1F"/>
                      </a:solidFill>
                      <a:prstDash val="solid"/>
                    </a:lnL>
                    <a:lnR w="12700">
                      <a:solidFill>
                        <a:srgbClr val="9B2D1F"/>
                      </a:solidFill>
                      <a:prstDash val="solid"/>
                    </a:lnR>
                    <a:lnT w="12700">
                      <a:solidFill>
                        <a:srgbClr val="9B2D1F"/>
                      </a:solidFill>
                      <a:prstDash val="solid"/>
                    </a:lnT>
                    <a:lnB w="28575">
                      <a:solidFill>
                        <a:srgbClr val="9B2D1F"/>
                      </a:solidFill>
                      <a:prstDash val="solid"/>
                    </a:lnB>
                  </a:tcPr>
                </a:tc>
                <a:extLst>
                  <a:ext uri="{0D108BD9-81ED-4DB2-BD59-A6C34878D82A}">
                    <a16:rowId xmlns:a16="http://schemas.microsoft.com/office/drawing/2014/main" xmlns="" val="10001"/>
                  </a:ext>
                </a:extLst>
              </a:tr>
              <a:tr h="704733">
                <a:tc>
                  <a:txBody>
                    <a:bodyPr/>
                    <a:lstStyle/>
                    <a:p>
                      <a:pPr marL="99695">
                        <a:lnSpc>
                          <a:spcPct val="100000"/>
                        </a:lnSpc>
                        <a:spcBef>
                          <a:spcPts val="305"/>
                        </a:spcBef>
                      </a:pPr>
                      <a:r>
                        <a:rPr sz="2000" b="1" spc="-15" dirty="0">
                          <a:latin typeface="Cambria"/>
                          <a:cs typeface="Cambria"/>
                        </a:rPr>
                        <a:t>UNDERCONTOUR</a:t>
                      </a:r>
                      <a:endParaRPr sz="2000">
                        <a:latin typeface="Cambria"/>
                        <a:cs typeface="Cambria"/>
                      </a:endParaRPr>
                    </a:p>
                  </a:txBody>
                  <a:tcPr marL="0" marR="0" marT="38735" marB="0">
                    <a:lnL w="12700">
                      <a:solidFill>
                        <a:srgbClr val="9B2D1F"/>
                      </a:solidFill>
                      <a:prstDash val="solid"/>
                    </a:lnL>
                    <a:lnR w="12700">
                      <a:solidFill>
                        <a:srgbClr val="9B2D1F"/>
                      </a:solidFill>
                      <a:prstDash val="solid"/>
                    </a:lnR>
                    <a:lnT w="12700">
                      <a:solidFill>
                        <a:srgbClr val="9B2D1F"/>
                      </a:solidFill>
                      <a:prstDash val="solid"/>
                    </a:lnT>
                    <a:lnB w="12700">
                      <a:solidFill>
                        <a:srgbClr val="9B2D1F"/>
                      </a:solidFill>
                      <a:prstDash val="solid"/>
                    </a:lnB>
                  </a:tcPr>
                </a:tc>
                <a:tc rowSpan="2">
                  <a:txBody>
                    <a:bodyPr/>
                    <a:lstStyle/>
                    <a:p>
                      <a:pPr>
                        <a:lnSpc>
                          <a:spcPct val="100000"/>
                        </a:lnSpc>
                      </a:pPr>
                      <a:endParaRPr sz="1900">
                        <a:latin typeface="Times New Roman"/>
                        <a:cs typeface="Times New Roman"/>
                      </a:endParaRPr>
                    </a:p>
                  </a:txBody>
                  <a:tcPr marL="0" marR="0" marT="0" marB="0">
                    <a:lnL w="12700">
                      <a:solidFill>
                        <a:srgbClr val="9B2D1F"/>
                      </a:solidFill>
                      <a:prstDash val="solid"/>
                    </a:lnL>
                    <a:lnR w="12700">
                      <a:solidFill>
                        <a:srgbClr val="9B2D1F"/>
                      </a:solidFill>
                      <a:prstDash val="solid"/>
                    </a:lnR>
                    <a:lnT w="28575">
                      <a:solidFill>
                        <a:srgbClr val="9B2D1F"/>
                      </a:solidFill>
                      <a:prstDash val="solid"/>
                    </a:lnT>
                    <a:lnB w="12700">
                      <a:solidFill>
                        <a:srgbClr val="9B2D1F"/>
                      </a:solidFill>
                      <a:prstDash val="solid"/>
                    </a:lnB>
                  </a:tcPr>
                </a:tc>
                <a:extLst>
                  <a:ext uri="{0D108BD9-81ED-4DB2-BD59-A6C34878D82A}">
                    <a16:rowId xmlns:a16="http://schemas.microsoft.com/office/drawing/2014/main" xmlns="" val="10002"/>
                  </a:ext>
                </a:extLst>
              </a:tr>
              <a:tr h="1038341">
                <a:tc>
                  <a:txBody>
                    <a:bodyPr/>
                    <a:lstStyle/>
                    <a:p>
                      <a:pPr marL="442595" indent="-343535">
                        <a:lnSpc>
                          <a:spcPct val="100000"/>
                        </a:lnSpc>
                        <a:spcBef>
                          <a:spcPts val="305"/>
                        </a:spcBef>
                        <a:buFont typeface="Arial"/>
                        <a:buChar char="•"/>
                        <a:tabLst>
                          <a:tab pos="442595" algn="l"/>
                          <a:tab pos="443230" algn="l"/>
                        </a:tabLst>
                      </a:pPr>
                      <a:r>
                        <a:rPr sz="2000" dirty="0">
                          <a:latin typeface="Cambria"/>
                          <a:cs typeface="Cambria"/>
                        </a:rPr>
                        <a:t>Irritation </a:t>
                      </a:r>
                      <a:r>
                        <a:rPr sz="2000" spc="-5" dirty="0">
                          <a:latin typeface="Cambria"/>
                          <a:cs typeface="Cambria"/>
                        </a:rPr>
                        <a:t>to </a:t>
                      </a:r>
                      <a:r>
                        <a:rPr sz="2000" dirty="0">
                          <a:latin typeface="Cambria"/>
                          <a:cs typeface="Cambria"/>
                        </a:rPr>
                        <a:t>soft</a:t>
                      </a:r>
                      <a:r>
                        <a:rPr sz="2000" spc="-100" dirty="0">
                          <a:latin typeface="Cambria"/>
                          <a:cs typeface="Cambria"/>
                        </a:rPr>
                        <a:t> </a:t>
                      </a:r>
                      <a:r>
                        <a:rPr sz="2000" spc="-5" dirty="0">
                          <a:latin typeface="Cambria"/>
                          <a:cs typeface="Cambria"/>
                        </a:rPr>
                        <a:t>tissues</a:t>
                      </a:r>
                      <a:endParaRPr sz="2000">
                        <a:latin typeface="Cambria"/>
                        <a:cs typeface="Cambria"/>
                      </a:endParaRPr>
                    </a:p>
                  </a:txBody>
                  <a:tcPr marL="0" marR="0" marT="38735" marB="0">
                    <a:lnL w="12700">
                      <a:solidFill>
                        <a:srgbClr val="9B2D1F"/>
                      </a:solidFill>
                      <a:prstDash val="solid"/>
                    </a:lnL>
                    <a:lnR w="12700">
                      <a:solidFill>
                        <a:srgbClr val="9B2D1F"/>
                      </a:solidFill>
                      <a:prstDash val="solid"/>
                    </a:lnR>
                    <a:lnT w="12700">
                      <a:solidFill>
                        <a:srgbClr val="9B2D1F"/>
                      </a:solidFill>
                      <a:prstDash val="solid"/>
                    </a:lnT>
                    <a:lnB w="12700">
                      <a:solidFill>
                        <a:srgbClr val="9B2D1F"/>
                      </a:solidFill>
                      <a:prstDash val="solid"/>
                    </a:lnB>
                    <a:solidFill>
                      <a:srgbClr val="9B2D1F">
                        <a:alpha val="19999"/>
                      </a:srgbClr>
                    </a:solidFill>
                  </a:tcPr>
                </a:tc>
                <a:tc vMerge="1">
                  <a:txBody>
                    <a:bodyPr/>
                    <a:lstStyle/>
                    <a:p>
                      <a:endParaRPr/>
                    </a:p>
                  </a:txBody>
                  <a:tcPr marL="0" marR="0" marT="0" marB="0">
                    <a:lnL w="12700">
                      <a:solidFill>
                        <a:srgbClr val="9B2D1F"/>
                      </a:solidFill>
                      <a:prstDash val="solid"/>
                    </a:lnL>
                    <a:lnR w="12700">
                      <a:solidFill>
                        <a:srgbClr val="9B2D1F"/>
                      </a:solidFill>
                      <a:prstDash val="solid"/>
                    </a:lnR>
                    <a:lnT w="28575">
                      <a:solidFill>
                        <a:srgbClr val="9B2D1F"/>
                      </a:solidFill>
                      <a:prstDash val="solid"/>
                    </a:lnT>
                    <a:lnB w="12700">
                      <a:solidFill>
                        <a:srgbClr val="9B2D1F"/>
                      </a:solidFill>
                      <a:prstDash val="solid"/>
                    </a:lnB>
                  </a:tcPr>
                </a:tc>
                <a:extLst>
                  <a:ext uri="{0D108BD9-81ED-4DB2-BD59-A6C34878D82A}">
                    <a16:rowId xmlns:a16="http://schemas.microsoft.com/office/drawing/2014/main" xmlns="" val="10003"/>
                  </a:ext>
                </a:extLst>
              </a:tr>
              <a:tr h="704733">
                <a:tc>
                  <a:txBody>
                    <a:bodyPr/>
                    <a:lstStyle/>
                    <a:p>
                      <a:pPr marL="99695">
                        <a:lnSpc>
                          <a:spcPct val="100000"/>
                        </a:lnSpc>
                        <a:spcBef>
                          <a:spcPts val="305"/>
                        </a:spcBef>
                      </a:pPr>
                      <a:r>
                        <a:rPr sz="2000" b="1" spc="-35" dirty="0">
                          <a:latin typeface="Cambria"/>
                          <a:cs typeface="Cambria"/>
                        </a:rPr>
                        <a:t>ADEQUATE</a:t>
                      </a:r>
                      <a:r>
                        <a:rPr sz="2000" b="1" spc="-55" dirty="0">
                          <a:latin typeface="Cambria"/>
                          <a:cs typeface="Cambria"/>
                        </a:rPr>
                        <a:t> </a:t>
                      </a:r>
                      <a:r>
                        <a:rPr sz="2000" b="1" spc="-15" dirty="0">
                          <a:latin typeface="Cambria"/>
                          <a:cs typeface="Cambria"/>
                        </a:rPr>
                        <a:t>CONTOUR</a:t>
                      </a:r>
                      <a:endParaRPr sz="2000">
                        <a:latin typeface="Cambria"/>
                        <a:cs typeface="Cambria"/>
                      </a:endParaRPr>
                    </a:p>
                  </a:txBody>
                  <a:tcPr marL="0" marR="0" marT="38735" marB="0">
                    <a:lnL w="12700">
                      <a:solidFill>
                        <a:srgbClr val="9B2D1F"/>
                      </a:solidFill>
                      <a:prstDash val="solid"/>
                    </a:lnL>
                    <a:lnR w="12700">
                      <a:solidFill>
                        <a:srgbClr val="9B2D1F"/>
                      </a:solidFill>
                      <a:prstDash val="solid"/>
                    </a:lnR>
                    <a:lnT w="12700">
                      <a:solidFill>
                        <a:srgbClr val="9B2D1F"/>
                      </a:solidFill>
                      <a:prstDash val="solid"/>
                    </a:lnT>
                    <a:lnB w="12700">
                      <a:solidFill>
                        <a:srgbClr val="9B2D1F"/>
                      </a:solidFill>
                      <a:prstDash val="solid"/>
                    </a:lnB>
                  </a:tcPr>
                </a:tc>
                <a:tc rowSpan="2">
                  <a:txBody>
                    <a:bodyPr/>
                    <a:lstStyle/>
                    <a:p>
                      <a:pPr>
                        <a:lnSpc>
                          <a:spcPct val="100000"/>
                        </a:lnSpc>
                      </a:pPr>
                      <a:endParaRPr sz="1900">
                        <a:latin typeface="Times New Roman"/>
                        <a:cs typeface="Times New Roman"/>
                      </a:endParaRPr>
                    </a:p>
                  </a:txBody>
                  <a:tcPr marL="0" marR="0" marT="0" marB="0">
                    <a:lnL w="12700">
                      <a:solidFill>
                        <a:srgbClr val="9B2D1F"/>
                      </a:solidFill>
                      <a:prstDash val="solid"/>
                    </a:lnL>
                    <a:lnR w="12700">
                      <a:solidFill>
                        <a:srgbClr val="9B2D1F"/>
                      </a:solidFill>
                      <a:prstDash val="solid"/>
                    </a:lnR>
                    <a:lnT w="12700">
                      <a:solidFill>
                        <a:srgbClr val="9B2D1F"/>
                      </a:solidFill>
                      <a:prstDash val="solid"/>
                    </a:lnT>
                    <a:lnB w="12700">
                      <a:solidFill>
                        <a:srgbClr val="9B2D1F"/>
                      </a:solidFill>
                      <a:prstDash val="solid"/>
                    </a:lnB>
                  </a:tcPr>
                </a:tc>
                <a:extLst>
                  <a:ext uri="{0D108BD9-81ED-4DB2-BD59-A6C34878D82A}">
                    <a16:rowId xmlns:a16="http://schemas.microsoft.com/office/drawing/2014/main" xmlns="" val="10004"/>
                  </a:ext>
                </a:extLst>
              </a:tr>
              <a:tr h="1246835">
                <a:tc>
                  <a:txBody>
                    <a:bodyPr/>
                    <a:lstStyle/>
                    <a:p>
                      <a:pPr marL="442595" indent="-343535">
                        <a:lnSpc>
                          <a:spcPct val="100000"/>
                        </a:lnSpc>
                        <a:spcBef>
                          <a:spcPts val="305"/>
                        </a:spcBef>
                        <a:buFont typeface="Arial"/>
                        <a:buChar char="•"/>
                        <a:tabLst>
                          <a:tab pos="442595" algn="l"/>
                          <a:tab pos="443230" algn="l"/>
                        </a:tabLst>
                      </a:pPr>
                      <a:r>
                        <a:rPr sz="2000" spc="-5" dirty="0">
                          <a:latin typeface="Cambria"/>
                          <a:cs typeface="Cambria"/>
                        </a:rPr>
                        <a:t>Stimulation </a:t>
                      </a:r>
                      <a:r>
                        <a:rPr sz="2000" dirty="0">
                          <a:latin typeface="Cambria"/>
                          <a:cs typeface="Cambria"/>
                        </a:rPr>
                        <a:t>of supporting</a:t>
                      </a:r>
                      <a:r>
                        <a:rPr sz="2000" spc="-105" dirty="0">
                          <a:latin typeface="Cambria"/>
                          <a:cs typeface="Cambria"/>
                        </a:rPr>
                        <a:t> </a:t>
                      </a:r>
                      <a:r>
                        <a:rPr sz="2000" spc="-5" dirty="0">
                          <a:latin typeface="Cambria"/>
                          <a:cs typeface="Cambria"/>
                        </a:rPr>
                        <a:t>tissues</a:t>
                      </a:r>
                      <a:endParaRPr sz="2000">
                        <a:latin typeface="Cambria"/>
                        <a:cs typeface="Cambria"/>
                      </a:endParaRPr>
                    </a:p>
                    <a:p>
                      <a:pPr marL="442595" indent="-343535">
                        <a:lnSpc>
                          <a:spcPct val="100000"/>
                        </a:lnSpc>
                        <a:buFont typeface="Arial"/>
                        <a:buChar char="•"/>
                        <a:tabLst>
                          <a:tab pos="442595" algn="l"/>
                          <a:tab pos="443230" algn="l"/>
                        </a:tabLst>
                      </a:pPr>
                      <a:r>
                        <a:rPr sz="2000" spc="-5" dirty="0">
                          <a:latin typeface="Cambria"/>
                          <a:cs typeface="Cambria"/>
                        </a:rPr>
                        <a:t>Healthy</a:t>
                      </a:r>
                      <a:r>
                        <a:rPr sz="2000" spc="-40" dirty="0">
                          <a:latin typeface="Cambria"/>
                          <a:cs typeface="Cambria"/>
                        </a:rPr>
                        <a:t> </a:t>
                      </a:r>
                      <a:r>
                        <a:rPr sz="2000" spc="-5" dirty="0">
                          <a:latin typeface="Cambria"/>
                          <a:cs typeface="Cambria"/>
                        </a:rPr>
                        <a:t>peridontium</a:t>
                      </a:r>
                      <a:endParaRPr sz="2000">
                        <a:latin typeface="Cambria"/>
                        <a:cs typeface="Cambria"/>
                      </a:endParaRPr>
                    </a:p>
                  </a:txBody>
                  <a:tcPr marL="0" marR="0" marT="38735" marB="0">
                    <a:lnL w="12700">
                      <a:solidFill>
                        <a:srgbClr val="9B2D1F"/>
                      </a:solidFill>
                      <a:prstDash val="solid"/>
                    </a:lnL>
                    <a:lnR w="12700">
                      <a:solidFill>
                        <a:srgbClr val="9B2D1F"/>
                      </a:solidFill>
                      <a:prstDash val="solid"/>
                    </a:lnR>
                    <a:lnT w="12700">
                      <a:solidFill>
                        <a:srgbClr val="9B2D1F"/>
                      </a:solidFill>
                      <a:prstDash val="solid"/>
                    </a:lnT>
                    <a:lnB w="12700">
                      <a:solidFill>
                        <a:srgbClr val="9B2D1F"/>
                      </a:solidFill>
                      <a:prstDash val="solid"/>
                    </a:lnB>
                    <a:solidFill>
                      <a:srgbClr val="9B2D1F">
                        <a:alpha val="19999"/>
                      </a:srgbClr>
                    </a:solidFill>
                  </a:tcPr>
                </a:tc>
                <a:tc vMerge="1">
                  <a:txBody>
                    <a:bodyPr/>
                    <a:lstStyle/>
                    <a:p>
                      <a:endParaRPr/>
                    </a:p>
                  </a:txBody>
                  <a:tcPr marL="0" marR="0" marT="0" marB="0">
                    <a:lnL w="12700">
                      <a:solidFill>
                        <a:srgbClr val="9B2D1F"/>
                      </a:solidFill>
                      <a:prstDash val="solid"/>
                    </a:lnL>
                    <a:lnR w="12700">
                      <a:solidFill>
                        <a:srgbClr val="9B2D1F"/>
                      </a:solidFill>
                      <a:prstDash val="solid"/>
                    </a:lnR>
                    <a:lnT w="12700">
                      <a:solidFill>
                        <a:srgbClr val="9B2D1F"/>
                      </a:solidFill>
                      <a:prstDash val="solid"/>
                    </a:lnT>
                    <a:lnB w="12700">
                      <a:solidFill>
                        <a:srgbClr val="9B2D1F"/>
                      </a:solidFill>
                      <a:prstDash val="solid"/>
                    </a:lnB>
                  </a:tcPr>
                </a:tc>
                <a:extLst>
                  <a:ext uri="{0D108BD9-81ED-4DB2-BD59-A6C34878D82A}">
                    <a16:rowId xmlns:a16="http://schemas.microsoft.com/office/drawing/2014/main" xmlns="" val="10005"/>
                  </a:ext>
                </a:extLst>
              </a:tr>
            </a:tbl>
          </a:graphicData>
        </a:graphic>
      </p:graphicFrame>
      <p:sp>
        <p:nvSpPr>
          <p:cNvPr id="4" name="object 4"/>
          <p:cNvSpPr/>
          <p:nvPr/>
        </p:nvSpPr>
        <p:spPr>
          <a:xfrm>
            <a:off x="8598408" y="1094232"/>
            <a:ext cx="1962911" cy="1947671"/>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8650223" y="1146048"/>
            <a:ext cx="1804415" cy="178917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8637269" y="1133094"/>
            <a:ext cx="1830705" cy="1815464"/>
          </a:xfrm>
          <a:custGeom>
            <a:avLst/>
            <a:gdLst/>
            <a:ahLst/>
            <a:cxnLst/>
            <a:rect l="l" t="t" r="r" b="b"/>
            <a:pathLst>
              <a:path w="1830704" h="1815464">
                <a:moveTo>
                  <a:pt x="0" y="0"/>
                </a:moveTo>
                <a:lnTo>
                  <a:pt x="1830324" y="0"/>
                </a:lnTo>
                <a:lnTo>
                  <a:pt x="1830324" y="1815083"/>
                </a:lnTo>
                <a:lnTo>
                  <a:pt x="0" y="1815083"/>
                </a:lnTo>
                <a:lnTo>
                  <a:pt x="0" y="0"/>
                </a:lnTo>
                <a:close/>
              </a:path>
            </a:pathLst>
          </a:custGeom>
          <a:ln w="25908">
            <a:solidFill>
              <a:srgbClr val="742217"/>
            </a:solidFill>
          </a:ln>
        </p:spPr>
        <p:txBody>
          <a:bodyPr wrap="square" lIns="0" tIns="0" rIns="0" bIns="0" rtlCol="0"/>
          <a:lstStyle/>
          <a:p>
            <a:endParaRPr/>
          </a:p>
        </p:txBody>
      </p:sp>
      <p:sp>
        <p:nvSpPr>
          <p:cNvPr id="7" name="object 7"/>
          <p:cNvSpPr/>
          <p:nvPr/>
        </p:nvSpPr>
        <p:spPr>
          <a:xfrm>
            <a:off x="8624316" y="3020567"/>
            <a:ext cx="1937002" cy="1741931"/>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8676131" y="3072383"/>
            <a:ext cx="1778507" cy="1583435"/>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8663178" y="3059429"/>
            <a:ext cx="1804670" cy="1609725"/>
          </a:xfrm>
          <a:custGeom>
            <a:avLst/>
            <a:gdLst/>
            <a:ahLst/>
            <a:cxnLst/>
            <a:rect l="l" t="t" r="r" b="b"/>
            <a:pathLst>
              <a:path w="1804670" h="1609725">
                <a:moveTo>
                  <a:pt x="0" y="0"/>
                </a:moveTo>
                <a:lnTo>
                  <a:pt x="1804416" y="0"/>
                </a:lnTo>
                <a:lnTo>
                  <a:pt x="1804416" y="1609344"/>
                </a:lnTo>
                <a:lnTo>
                  <a:pt x="0" y="1609344"/>
                </a:lnTo>
                <a:lnTo>
                  <a:pt x="0" y="0"/>
                </a:lnTo>
                <a:close/>
              </a:path>
            </a:pathLst>
          </a:custGeom>
          <a:ln w="25908">
            <a:solidFill>
              <a:srgbClr val="742217"/>
            </a:solidFill>
          </a:ln>
        </p:spPr>
        <p:txBody>
          <a:bodyPr wrap="square" lIns="0" tIns="0" rIns="0" bIns="0" rtlCol="0"/>
          <a:lstStyle/>
          <a:p>
            <a:endParaRPr/>
          </a:p>
        </p:txBody>
      </p:sp>
      <p:sp>
        <p:nvSpPr>
          <p:cNvPr id="10" name="object 10"/>
          <p:cNvSpPr/>
          <p:nvPr/>
        </p:nvSpPr>
        <p:spPr>
          <a:xfrm>
            <a:off x="8624316" y="4828032"/>
            <a:ext cx="1937002" cy="1851659"/>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8676131" y="4879847"/>
            <a:ext cx="1781958" cy="1693163"/>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8663178" y="4866894"/>
            <a:ext cx="1804670" cy="1719580"/>
          </a:xfrm>
          <a:custGeom>
            <a:avLst/>
            <a:gdLst/>
            <a:ahLst/>
            <a:cxnLst/>
            <a:rect l="l" t="t" r="r" b="b"/>
            <a:pathLst>
              <a:path w="1804670" h="1719579">
                <a:moveTo>
                  <a:pt x="0" y="0"/>
                </a:moveTo>
                <a:lnTo>
                  <a:pt x="1804416" y="0"/>
                </a:lnTo>
                <a:lnTo>
                  <a:pt x="1804416" y="1719071"/>
                </a:lnTo>
                <a:lnTo>
                  <a:pt x="0" y="1719071"/>
                </a:lnTo>
                <a:lnTo>
                  <a:pt x="0" y="0"/>
                </a:lnTo>
                <a:close/>
              </a:path>
            </a:pathLst>
          </a:custGeom>
          <a:ln w="25908">
            <a:solidFill>
              <a:srgbClr val="742217"/>
            </a:solidFill>
          </a:ln>
        </p:spPr>
        <p:txBody>
          <a:bodyPr wrap="square" lIns="0" tIns="0" rIns="0" bIns="0" rtlCol="0"/>
          <a:lstStyle/>
          <a:p>
            <a:endParaRPr/>
          </a:p>
        </p:txBody>
      </p:sp>
      <p:sp>
        <p:nvSpPr>
          <p:cNvPr id="13" name="object 13"/>
          <p:cNvSpPr txBox="1"/>
          <p:nvPr/>
        </p:nvSpPr>
        <p:spPr>
          <a:xfrm>
            <a:off x="11665334" y="6500674"/>
            <a:ext cx="238125" cy="203835"/>
          </a:xfrm>
          <a:prstGeom prst="rect">
            <a:avLst/>
          </a:prstGeom>
        </p:spPr>
        <p:txBody>
          <a:bodyPr vert="horz" wrap="square" lIns="0" tIns="0" rIns="0" bIns="0" rtlCol="0">
            <a:spAutoFit/>
          </a:bodyPr>
          <a:lstStyle/>
          <a:p>
            <a:pPr marL="25400">
              <a:lnSpc>
                <a:spcPts val="1425"/>
              </a:lnSpc>
            </a:pPr>
            <a:fld id="{81D60167-4931-47E6-BA6A-407CBD079E47}" type="slidenum">
              <a:rPr sz="1400" b="1" dirty="0">
                <a:latin typeface="Corbel"/>
                <a:cs typeface="Corbel"/>
              </a:rPr>
              <a:pPr marL="25400">
                <a:lnSpc>
                  <a:spcPts val="1425"/>
                </a:lnSpc>
              </a:pPr>
              <a:t>10</a:t>
            </a:fld>
            <a:endParaRPr sz="1400">
              <a:latin typeface="Corbel"/>
              <a:cs typeface="Corbel"/>
            </a:endParaRPr>
          </a:p>
        </p:txBody>
      </p:sp>
      <p:sp>
        <p:nvSpPr>
          <p:cNvPr id="14" name="Slide Number Placeholder 13"/>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800" y="457200"/>
            <a:ext cx="9982200" cy="5474063"/>
          </a:xfrm>
          <a:prstGeom prst="rect">
            <a:avLst/>
          </a:prstGeom>
        </p:spPr>
        <p:txBody>
          <a:bodyPr wrap="square">
            <a:spAutoFit/>
          </a:bodyPr>
          <a:lstStyle/>
          <a:p>
            <a:pPr>
              <a:lnSpc>
                <a:spcPct val="130000"/>
              </a:lnSpc>
            </a:pPr>
            <a:r>
              <a:rPr lang="en-US" sz="2200" b="1" dirty="0">
                <a:latin typeface="Tahoma" panose="020B0604030504040204" pitchFamily="34" charset="0"/>
              </a:rPr>
              <a:t>Functions </a:t>
            </a:r>
          </a:p>
          <a:p>
            <a:pPr>
              <a:lnSpc>
                <a:spcPct val="130000"/>
              </a:lnSpc>
            </a:pPr>
            <a:endParaRPr lang="en-US" sz="2200" dirty="0">
              <a:latin typeface="Tahoma" panose="020B0604030504040204" pitchFamily="34" charset="0"/>
            </a:endParaRPr>
          </a:p>
          <a:p>
            <a:pPr marL="742950" lvl="1" indent="-228600" algn="just">
              <a:lnSpc>
                <a:spcPct val="150000"/>
              </a:lnSpc>
              <a:buFontTx/>
              <a:buChar char="•"/>
            </a:pPr>
            <a:r>
              <a:rPr lang="en-US" sz="2200" dirty="0">
                <a:latin typeface="Tahoma" panose="020B0604030504040204" pitchFamily="34" charset="0"/>
              </a:rPr>
              <a:t>Acts in deflecting food only to the extent that </a:t>
            </a:r>
            <a:r>
              <a:rPr lang="en-US" sz="2200" dirty="0">
                <a:solidFill>
                  <a:srgbClr val="FF0000"/>
                </a:solidFill>
                <a:latin typeface="Tahoma" panose="020B0604030504040204" pitchFamily="34" charset="0"/>
              </a:rPr>
              <a:t>passing food stimulates gentle massaging rather than irritates the investing tissues</a:t>
            </a:r>
            <a:r>
              <a:rPr lang="en-US" sz="2200" dirty="0">
                <a:latin typeface="Tahoma" panose="020B0604030504040204" pitchFamily="34" charset="0"/>
              </a:rPr>
              <a:t>. </a:t>
            </a:r>
          </a:p>
          <a:p>
            <a:pPr marL="742950" lvl="1" indent="-228600" algn="just">
              <a:lnSpc>
                <a:spcPct val="150000"/>
              </a:lnSpc>
              <a:buFontTx/>
              <a:buChar char="•"/>
            </a:pPr>
            <a:r>
              <a:rPr lang="en-US" sz="2200" dirty="0" err="1">
                <a:latin typeface="Tahoma" panose="020B0604030504040204" pitchFamily="34" charset="0"/>
              </a:rPr>
              <a:t>Maintainance</a:t>
            </a:r>
            <a:r>
              <a:rPr lang="en-US" sz="2200" dirty="0">
                <a:latin typeface="Tahoma" panose="020B0604030504040204" pitchFamily="34" charset="0"/>
              </a:rPr>
              <a:t> of periodontal tissues. </a:t>
            </a:r>
          </a:p>
          <a:p>
            <a:pPr marL="742950" lvl="1" indent="-228600" algn="just">
              <a:lnSpc>
                <a:spcPct val="150000"/>
              </a:lnSpc>
              <a:buFontTx/>
              <a:buChar char="•"/>
            </a:pPr>
            <a:r>
              <a:rPr lang="en-US" sz="2200" dirty="0">
                <a:latin typeface="Tahoma" panose="020B0604030504040204" pitchFamily="34" charset="0"/>
              </a:rPr>
              <a:t>Proximal height of contour screen </a:t>
            </a:r>
            <a:r>
              <a:rPr lang="en-US" sz="2200" dirty="0">
                <a:solidFill>
                  <a:srgbClr val="FF0000"/>
                </a:solidFill>
                <a:latin typeface="Tahoma" panose="020B0604030504040204" pitchFamily="34" charset="0"/>
              </a:rPr>
              <a:t>to provide contacts with proximal surfaces of the adjacent teeth which prevents food impaction</a:t>
            </a:r>
            <a:r>
              <a:rPr lang="en-US" sz="2200" dirty="0">
                <a:latin typeface="Tahoma" panose="020B0604030504040204" pitchFamily="34" charset="0"/>
              </a:rPr>
              <a:t>. </a:t>
            </a:r>
          </a:p>
          <a:p>
            <a:pPr marL="742950" lvl="1" indent="-228600" algn="just">
              <a:lnSpc>
                <a:spcPct val="150000"/>
              </a:lnSpc>
              <a:buFontTx/>
              <a:buChar char="•"/>
            </a:pPr>
            <a:r>
              <a:rPr lang="en-US" sz="2200" dirty="0">
                <a:latin typeface="Tahoma" panose="020B0604030504040204" pitchFamily="34" charset="0"/>
              </a:rPr>
              <a:t>Also provide adequate embrasure space </a:t>
            </a:r>
            <a:r>
              <a:rPr lang="en-US" sz="2200" dirty="0" err="1">
                <a:latin typeface="Tahoma" panose="020B0604030504040204" pitchFamily="34" charset="0"/>
              </a:rPr>
              <a:t>gingivally</a:t>
            </a:r>
            <a:r>
              <a:rPr lang="en-US" sz="2200" dirty="0">
                <a:latin typeface="Tahoma" panose="020B0604030504040204" pitchFamily="34" charset="0"/>
              </a:rPr>
              <a:t> of the contacts for gingival tissues, supporting tissues</a:t>
            </a:r>
          </a:p>
          <a:p>
            <a:pPr marL="742950" lvl="1" indent="-228600" algn="just">
              <a:lnSpc>
                <a:spcPct val="150000"/>
              </a:lnSpc>
              <a:buFontTx/>
              <a:buChar char="•"/>
            </a:pPr>
            <a:r>
              <a:rPr lang="en-US" sz="2200" dirty="0">
                <a:latin typeface="Tahoma" panose="020B0604030504040204" pitchFamily="34" charset="0"/>
              </a:rPr>
              <a:t>Upper anterior teeth - essential determinant for mandibular movement. </a:t>
            </a:r>
          </a:p>
          <a:p>
            <a:pPr marL="742950" lvl="1" indent="-228600" algn="just">
              <a:lnSpc>
                <a:spcPct val="150000"/>
              </a:lnSpc>
              <a:buFontTx/>
              <a:buChar char="•"/>
            </a:pPr>
            <a:r>
              <a:rPr lang="en-US" sz="2200" dirty="0">
                <a:latin typeface="Tahoma" panose="020B0604030504040204" pitchFamily="34" charset="0"/>
              </a:rPr>
              <a:t>Serves to decrease the tooth bulk from its gingival third to </a:t>
            </a:r>
            <a:r>
              <a:rPr lang="en-US" sz="2200" dirty="0" err="1">
                <a:latin typeface="Tahoma" panose="020B0604030504040204" pitchFamily="34" charset="0"/>
              </a:rPr>
              <a:t>incisal</a:t>
            </a:r>
            <a:r>
              <a:rPr lang="en-US" sz="2200" dirty="0">
                <a:latin typeface="Tahoma" panose="020B0604030504040204" pitchFamily="34" charset="0"/>
              </a:rPr>
              <a:t> third. </a:t>
            </a:r>
          </a:p>
        </p:txBody>
      </p:sp>
      <p:sp>
        <p:nvSpPr>
          <p:cNvPr id="2" name="Slide Number Placeholder 1"/>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11</a:t>
            </a:fld>
            <a:endParaRPr lang="en-US" dirty="0"/>
          </a:p>
        </p:txBody>
      </p:sp>
    </p:spTree>
    <p:extLst>
      <p:ext uri="{BB962C8B-B14F-4D97-AF65-F5344CB8AC3E}">
        <p14:creationId xmlns:p14="http://schemas.microsoft.com/office/powerpoint/2010/main" xmlns="" val="918481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2200" y="76200"/>
            <a:ext cx="9296400" cy="6757299"/>
          </a:xfrm>
          <a:prstGeom prst="rect">
            <a:avLst/>
          </a:prstGeom>
        </p:spPr>
        <p:txBody>
          <a:bodyPr wrap="square">
            <a:spAutoFit/>
          </a:bodyPr>
          <a:lstStyle/>
          <a:p>
            <a:pPr>
              <a:lnSpc>
                <a:spcPct val="130000"/>
              </a:lnSpc>
            </a:pPr>
            <a:r>
              <a:rPr lang="en-US" sz="2400" b="1" dirty="0">
                <a:latin typeface="Tahoma" panose="020B0604030504040204" pitchFamily="34" charset="0"/>
              </a:rPr>
              <a:t>Age changes </a:t>
            </a:r>
          </a:p>
          <a:p>
            <a:pPr>
              <a:lnSpc>
                <a:spcPct val="130000"/>
              </a:lnSpc>
            </a:pPr>
            <a:r>
              <a:rPr lang="en-US" sz="2400" b="1" dirty="0">
                <a:latin typeface="Tahoma" panose="020B0604030504040204" pitchFamily="34" charset="0"/>
              </a:rPr>
              <a:t>	</a:t>
            </a:r>
            <a:r>
              <a:rPr lang="en-US" sz="2400" dirty="0">
                <a:latin typeface="Tahoma" panose="020B0604030504040204" pitchFamily="34" charset="0"/>
              </a:rPr>
              <a:t>In young children, most curvatures, </a:t>
            </a:r>
            <a:r>
              <a:rPr lang="en-US" sz="2400" dirty="0" err="1">
                <a:latin typeface="Tahoma" panose="020B0604030504040204" pitchFamily="34" charset="0"/>
              </a:rPr>
              <a:t>buccal</a:t>
            </a:r>
            <a:r>
              <a:rPr lang="en-US" sz="2400" dirty="0">
                <a:latin typeface="Tahoma" panose="020B0604030504040204" pitchFamily="34" charset="0"/>
              </a:rPr>
              <a:t> and lingual lie beneath the gingiva and as the teeth erupt, the curvature becomes more clinically apparent. </a:t>
            </a:r>
          </a:p>
          <a:p>
            <a:pPr>
              <a:lnSpc>
                <a:spcPct val="130000"/>
              </a:lnSpc>
            </a:pPr>
            <a:r>
              <a:rPr lang="en-US" sz="2400" dirty="0">
                <a:latin typeface="Tahoma" panose="020B0604030504040204" pitchFamily="34" charset="0"/>
              </a:rPr>
              <a:t>	In normal adults whose tooth eruption has been completed, the gingival crest is cervical to the </a:t>
            </a:r>
            <a:r>
              <a:rPr lang="en-US" sz="2400" dirty="0" err="1">
                <a:latin typeface="Tahoma" panose="020B0604030504040204" pitchFamily="34" charset="0"/>
              </a:rPr>
              <a:t>buccal</a:t>
            </a:r>
            <a:r>
              <a:rPr lang="en-US" sz="2400" dirty="0">
                <a:latin typeface="Tahoma" panose="020B0604030504040204" pitchFamily="34" charset="0"/>
              </a:rPr>
              <a:t> and labial contours of all maxillary teeth and lingual contour of anterior teeth.</a:t>
            </a:r>
          </a:p>
          <a:p>
            <a:pPr>
              <a:lnSpc>
                <a:spcPct val="130000"/>
              </a:lnSpc>
            </a:pPr>
            <a:r>
              <a:rPr lang="en-US" sz="2400" dirty="0">
                <a:latin typeface="Tahoma" panose="020B0604030504040204" pitchFamily="34" charset="0"/>
              </a:rPr>
              <a:t> </a:t>
            </a:r>
            <a:endParaRPr lang="en-US" sz="2400" b="1" dirty="0">
              <a:latin typeface="Tahoma" panose="020B0604030504040204" pitchFamily="34" charset="0"/>
            </a:endParaRPr>
          </a:p>
          <a:p>
            <a:pPr>
              <a:lnSpc>
                <a:spcPct val="130000"/>
              </a:lnSpc>
            </a:pPr>
            <a:r>
              <a:rPr lang="en-US" sz="2400" b="1" dirty="0">
                <a:latin typeface="Tahoma" panose="020B0604030504040204" pitchFamily="34" charset="0"/>
              </a:rPr>
              <a:t>Normal amount of curvature </a:t>
            </a:r>
          </a:p>
          <a:p>
            <a:pPr>
              <a:lnSpc>
                <a:spcPct val="130000"/>
              </a:lnSpc>
            </a:pPr>
            <a:r>
              <a:rPr lang="en-US" sz="2400" b="1" dirty="0">
                <a:latin typeface="Tahoma" panose="020B0604030504040204" pitchFamily="34" charset="0"/>
              </a:rPr>
              <a:t>	</a:t>
            </a:r>
            <a:r>
              <a:rPr lang="en-US" sz="2400" dirty="0">
                <a:latin typeface="Tahoma" panose="020B0604030504040204" pitchFamily="34" charset="0"/>
              </a:rPr>
              <a:t>Facial -&gt; 0.5 mm</a:t>
            </a:r>
          </a:p>
          <a:p>
            <a:pPr>
              <a:lnSpc>
                <a:spcPct val="130000"/>
              </a:lnSpc>
            </a:pPr>
            <a:r>
              <a:rPr lang="en-US" sz="2400" dirty="0">
                <a:latin typeface="Tahoma" panose="020B0604030504040204" pitchFamily="34" charset="0"/>
              </a:rPr>
              <a:t>	Less </a:t>
            </a:r>
            <a:r>
              <a:rPr lang="en-US" sz="2400" dirty="0" err="1">
                <a:latin typeface="Tahoma" panose="020B0604030504040204" pitchFamily="34" charset="0"/>
              </a:rPr>
              <a:t>lingually</a:t>
            </a:r>
            <a:r>
              <a:rPr lang="en-US" sz="2400" dirty="0">
                <a:latin typeface="Tahoma" panose="020B0604030504040204" pitchFamily="34" charset="0"/>
              </a:rPr>
              <a:t> on the anterior teeth. </a:t>
            </a:r>
          </a:p>
          <a:p>
            <a:pPr>
              <a:lnSpc>
                <a:spcPct val="130000"/>
              </a:lnSpc>
            </a:pPr>
            <a:r>
              <a:rPr lang="en-US" sz="2400" dirty="0">
                <a:latin typeface="Tahoma" panose="020B0604030504040204" pitchFamily="34" charset="0"/>
              </a:rPr>
              <a:t>	Mandibular posterior teeth – 1mm </a:t>
            </a:r>
          </a:p>
          <a:p>
            <a:pPr>
              <a:lnSpc>
                <a:spcPct val="130000"/>
              </a:lnSpc>
            </a:pPr>
            <a:r>
              <a:rPr lang="en-US" sz="2400" dirty="0">
                <a:latin typeface="Tahoma" panose="020B0604030504040204" pitchFamily="34" charset="0"/>
              </a:rPr>
              <a:t>	Mandibular anterior -&gt; less than 0.5 mm</a:t>
            </a:r>
          </a:p>
          <a:p>
            <a:pPr>
              <a:lnSpc>
                <a:spcPct val="130000"/>
              </a:lnSpc>
            </a:pPr>
            <a:r>
              <a:rPr lang="en-US" sz="2400" dirty="0">
                <a:latin typeface="Tahoma" panose="020B0604030504040204" pitchFamily="34" charset="0"/>
              </a:rPr>
              <a:t>         canines -&gt; more than that of central and lateral incisors. </a:t>
            </a:r>
          </a:p>
        </p:txBody>
      </p:sp>
      <p:sp>
        <p:nvSpPr>
          <p:cNvPr id="2" name="Slide Number Placeholder 1"/>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12</a:t>
            </a:fld>
            <a:endParaRPr lang="en-US" dirty="0"/>
          </a:p>
        </p:txBody>
      </p:sp>
    </p:spTree>
    <p:extLst>
      <p:ext uri="{BB962C8B-B14F-4D97-AF65-F5344CB8AC3E}">
        <p14:creationId xmlns:p14="http://schemas.microsoft.com/office/powerpoint/2010/main" xmlns="" val="51778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1524000" y="152400"/>
            <a:ext cx="9144000" cy="640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nSpc>
                <a:spcPct val="130000"/>
              </a:lnSpc>
            </a:pPr>
            <a:r>
              <a:rPr lang="en-US" sz="2000" b="1" dirty="0"/>
              <a:t>Hazards of improper proximal contour relationship. </a:t>
            </a:r>
          </a:p>
          <a:p>
            <a:pPr>
              <a:lnSpc>
                <a:spcPct val="130000"/>
              </a:lnSpc>
            </a:pPr>
            <a:r>
              <a:rPr lang="en-US" sz="2000" b="1" dirty="0"/>
              <a:t>			</a:t>
            </a:r>
          </a:p>
          <a:p>
            <a:pPr>
              <a:lnSpc>
                <a:spcPct val="130000"/>
              </a:lnSpc>
            </a:pPr>
            <a:r>
              <a:rPr lang="en-US" sz="2000" b="1" dirty="0"/>
              <a:t>Over contour                             </a:t>
            </a:r>
            <a:r>
              <a:rPr lang="en-US" b="1" dirty="0"/>
              <a:t>under contour</a:t>
            </a:r>
            <a:r>
              <a:rPr lang="en-US" dirty="0"/>
              <a:t>                               </a:t>
            </a:r>
            <a:r>
              <a:rPr lang="en-US" b="1" dirty="0"/>
              <a:t>correct contour</a:t>
            </a:r>
            <a:r>
              <a:rPr lang="en-US" dirty="0"/>
              <a:t> </a:t>
            </a:r>
            <a:endParaRPr lang="en-US" sz="2000" b="1" dirty="0"/>
          </a:p>
          <a:p>
            <a:pPr>
              <a:lnSpc>
                <a:spcPct val="130000"/>
              </a:lnSpc>
            </a:pPr>
            <a:endParaRPr lang="en-US" sz="2000" b="1" dirty="0"/>
          </a:p>
          <a:p>
            <a:pPr>
              <a:lnSpc>
                <a:spcPct val="130000"/>
              </a:lnSpc>
            </a:pPr>
            <a:endParaRPr lang="en-US" sz="2000" b="1" dirty="0"/>
          </a:p>
          <a:p>
            <a:pPr>
              <a:lnSpc>
                <a:spcPct val="130000"/>
              </a:lnSpc>
            </a:pPr>
            <a:endParaRPr lang="en-US" sz="2000" b="1" dirty="0"/>
          </a:p>
          <a:p>
            <a:pPr>
              <a:lnSpc>
                <a:spcPct val="130000"/>
              </a:lnSpc>
            </a:pPr>
            <a:r>
              <a:rPr lang="en-US" sz="2000" b="1" dirty="0"/>
              <a:t>						</a:t>
            </a:r>
            <a:endParaRPr lang="en-US" sz="2000" dirty="0"/>
          </a:p>
          <a:p>
            <a:pPr>
              <a:lnSpc>
                <a:spcPct val="130000"/>
              </a:lnSpc>
            </a:pPr>
            <a:r>
              <a:rPr lang="en-US" sz="2000" dirty="0"/>
              <a:t>Deflects food from gingiva</a:t>
            </a:r>
          </a:p>
          <a:p>
            <a:pPr>
              <a:lnSpc>
                <a:spcPct val="130000"/>
              </a:lnSpc>
            </a:pPr>
            <a:r>
              <a:rPr lang="en-US" sz="2000" dirty="0"/>
              <a:t>                                                *  Irritation of soft tissue     *  Adequate stimulation </a:t>
            </a:r>
            <a:r>
              <a:rPr lang="en-US" dirty="0"/>
              <a:t>of 	                                                                                           supporting tissues   </a:t>
            </a:r>
            <a:endParaRPr lang="en-US" sz="2000" dirty="0"/>
          </a:p>
          <a:p>
            <a:pPr>
              <a:lnSpc>
                <a:spcPct val="130000"/>
              </a:lnSpc>
            </a:pPr>
            <a:r>
              <a:rPr lang="en-US" sz="2000" dirty="0"/>
              <a:t>Under stimulation of </a:t>
            </a:r>
          </a:p>
          <a:p>
            <a:pPr>
              <a:lnSpc>
                <a:spcPct val="130000"/>
              </a:lnSpc>
            </a:pPr>
            <a:r>
              <a:rPr lang="en-US" sz="2000" dirty="0"/>
              <a:t>supporting </a:t>
            </a:r>
            <a:r>
              <a:rPr lang="en-US" dirty="0"/>
              <a:t>tissues </a:t>
            </a:r>
            <a:r>
              <a:rPr lang="en-US" sz="2000" dirty="0"/>
              <a:t>	                      gingival inflammation</a:t>
            </a:r>
            <a:r>
              <a:rPr lang="en-US" dirty="0"/>
              <a:t> </a:t>
            </a:r>
            <a:r>
              <a:rPr lang="en-US" sz="2000" dirty="0"/>
              <a:t>  	                                                                                               </a:t>
            </a:r>
          </a:p>
          <a:p>
            <a:pPr>
              <a:lnSpc>
                <a:spcPct val="130000"/>
              </a:lnSpc>
            </a:pPr>
            <a:r>
              <a:rPr lang="en-US" sz="2000" dirty="0"/>
              <a:t>                                                                                               Healthy condition </a:t>
            </a:r>
            <a:endParaRPr lang="en-US" sz="2000" b="1" dirty="0"/>
          </a:p>
          <a:p>
            <a:pPr>
              <a:lnSpc>
                <a:spcPct val="130000"/>
              </a:lnSpc>
            </a:pPr>
            <a:r>
              <a:rPr lang="en-US" sz="2000" b="1" dirty="0"/>
              <a:t>Circulation and growth of</a:t>
            </a:r>
          </a:p>
          <a:p>
            <a:pPr>
              <a:lnSpc>
                <a:spcPct val="130000"/>
              </a:lnSpc>
            </a:pPr>
            <a:r>
              <a:rPr lang="en-US" sz="2000" b="1" dirty="0"/>
              <a:t>Cariogenic &amp; plaque </a:t>
            </a:r>
          </a:p>
          <a:p>
            <a:pPr>
              <a:lnSpc>
                <a:spcPct val="130000"/>
              </a:lnSpc>
            </a:pPr>
            <a:r>
              <a:rPr lang="en-US" sz="2000" b="1" dirty="0"/>
              <a:t>ingredients</a:t>
            </a:r>
            <a:r>
              <a:rPr lang="en-US" dirty="0"/>
              <a:t> </a:t>
            </a:r>
          </a:p>
        </p:txBody>
      </p:sp>
      <p:pic>
        <p:nvPicPr>
          <p:cNvPr id="50179" name="Picture 5" descr="DSCN5809"/>
          <p:cNvPicPr>
            <a:picLocks noChangeAspect="1" noChangeArrowheads="1"/>
          </p:cNvPicPr>
          <p:nvPr/>
        </p:nvPicPr>
        <p:blipFill>
          <a:blip r:embed="rId2" cstate="print">
            <a:lum bright="36000" contrast="24000"/>
            <a:extLst>
              <a:ext uri="{28A0092B-C50C-407E-A947-70E740481C1C}">
                <a14:useLocalDpi xmlns:a14="http://schemas.microsoft.com/office/drawing/2010/main" xmlns="" val="0"/>
              </a:ext>
            </a:extLst>
          </a:blip>
          <a:srcRect l="13794" t="4597" b="-1149"/>
          <a:stretch>
            <a:fillRect/>
          </a:stretch>
        </p:blipFill>
        <p:spPr bwMode="auto">
          <a:xfrm>
            <a:off x="1676400" y="1371600"/>
            <a:ext cx="19050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180" name="Picture 6" descr="DSCN5810"/>
          <p:cNvPicPr>
            <a:picLocks noChangeAspect="1" noChangeArrowheads="1"/>
          </p:cNvPicPr>
          <p:nvPr/>
        </p:nvPicPr>
        <p:blipFill>
          <a:blip r:embed="rId3">
            <a:lum bright="36000" contrast="36000"/>
            <a:extLst>
              <a:ext uri="{28A0092B-C50C-407E-A947-70E740481C1C}">
                <a14:useLocalDpi xmlns:a14="http://schemas.microsoft.com/office/drawing/2010/main" xmlns="" val="0"/>
              </a:ext>
            </a:extLst>
          </a:blip>
          <a:srcRect l="6897" t="9195" b="-5746"/>
          <a:stretch>
            <a:fillRect/>
          </a:stretch>
        </p:blipFill>
        <p:spPr bwMode="auto">
          <a:xfrm>
            <a:off x="4495800" y="1447800"/>
            <a:ext cx="20574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181" name="Picture 7" descr="DSCN5811"/>
          <p:cNvPicPr>
            <a:picLocks noChangeAspect="1" noChangeArrowheads="1"/>
          </p:cNvPicPr>
          <p:nvPr/>
        </p:nvPicPr>
        <p:blipFill>
          <a:blip r:embed="rId4">
            <a:lum bright="42000" contrast="24000"/>
            <a:extLst>
              <a:ext uri="{28A0092B-C50C-407E-A947-70E740481C1C}">
                <a14:useLocalDpi xmlns:a14="http://schemas.microsoft.com/office/drawing/2010/main" xmlns="" val="0"/>
              </a:ext>
            </a:extLst>
          </a:blip>
          <a:srcRect l="10001" b="6667"/>
          <a:stretch>
            <a:fillRect/>
          </a:stretch>
        </p:blipFill>
        <p:spPr bwMode="auto">
          <a:xfrm>
            <a:off x="7696200" y="1371600"/>
            <a:ext cx="20574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82" name="Text Box 11"/>
          <p:cNvSpPr txBox="1">
            <a:spLocks noChangeArrowheads="1"/>
          </p:cNvSpPr>
          <p:nvPr/>
        </p:nvSpPr>
        <p:spPr bwMode="auto">
          <a:xfrm>
            <a:off x="2574925" y="355441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p>
        </p:txBody>
      </p:sp>
      <p:sp>
        <p:nvSpPr>
          <p:cNvPr id="50183" name="Text Box 12"/>
          <p:cNvSpPr txBox="1">
            <a:spLocks noChangeArrowheads="1"/>
          </p:cNvSpPr>
          <p:nvPr/>
        </p:nvSpPr>
        <p:spPr bwMode="auto">
          <a:xfrm>
            <a:off x="2651125" y="332581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p>
        </p:txBody>
      </p:sp>
      <p:sp>
        <p:nvSpPr>
          <p:cNvPr id="50184" name="Line 13"/>
          <p:cNvSpPr>
            <a:spLocks noChangeShapeType="1"/>
          </p:cNvSpPr>
          <p:nvPr/>
        </p:nvSpPr>
        <p:spPr bwMode="auto">
          <a:xfrm>
            <a:off x="2743200" y="3505200"/>
            <a:ext cx="0" cy="45720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0185" name="Text Box 14"/>
          <p:cNvSpPr txBox="1">
            <a:spLocks noChangeArrowheads="1"/>
          </p:cNvSpPr>
          <p:nvPr/>
        </p:nvSpPr>
        <p:spPr bwMode="auto">
          <a:xfrm>
            <a:off x="2651125" y="492601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p>
        </p:txBody>
      </p:sp>
      <p:sp>
        <p:nvSpPr>
          <p:cNvPr id="50186" name="Line 15"/>
          <p:cNvSpPr>
            <a:spLocks noChangeShapeType="1"/>
          </p:cNvSpPr>
          <p:nvPr/>
        </p:nvSpPr>
        <p:spPr bwMode="auto">
          <a:xfrm>
            <a:off x="2743200" y="5029200"/>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0187" name="Line 16"/>
          <p:cNvSpPr>
            <a:spLocks noChangeShapeType="1"/>
          </p:cNvSpPr>
          <p:nvPr/>
        </p:nvSpPr>
        <p:spPr bwMode="auto">
          <a:xfrm>
            <a:off x="5943600" y="3962400"/>
            <a:ext cx="0" cy="45720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0188" name="Line 17"/>
          <p:cNvSpPr>
            <a:spLocks noChangeShapeType="1"/>
          </p:cNvSpPr>
          <p:nvPr/>
        </p:nvSpPr>
        <p:spPr bwMode="auto">
          <a:xfrm>
            <a:off x="8534400" y="4267200"/>
            <a:ext cx="0" cy="68580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 name="Slide Number Placeholder 1"/>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13</a:t>
            </a:fld>
            <a:endParaRPr lang="en-US" dirty="0"/>
          </a:p>
        </p:txBody>
      </p:sp>
    </p:spTree>
    <p:extLst>
      <p:ext uri="{BB962C8B-B14F-4D97-AF65-F5344CB8AC3E}">
        <p14:creationId xmlns:p14="http://schemas.microsoft.com/office/powerpoint/2010/main" xmlns="" val="3581662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4"/>
          <p:cNvSpPr txBox="1">
            <a:spLocks noChangeArrowheads="1"/>
          </p:cNvSpPr>
          <p:nvPr/>
        </p:nvSpPr>
        <p:spPr bwMode="auto">
          <a:xfrm>
            <a:off x="1524000" y="1"/>
            <a:ext cx="9144000" cy="6801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b="1" dirty="0"/>
              <a:t>HAZARDS OF IMPROPER CONTOURS ON RESTORATION </a:t>
            </a:r>
          </a:p>
          <a:p>
            <a:r>
              <a:rPr lang="en-US" b="1" dirty="0"/>
              <a:t>		</a:t>
            </a:r>
          </a:p>
          <a:p>
            <a:r>
              <a:rPr lang="en-US" b="1" dirty="0"/>
              <a:t>Normal contour 		      over contour 		                under contour </a:t>
            </a: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r>
              <a:rPr lang="en-US" sz="2000" dirty="0"/>
              <a:t>                                       Improper contours on restorations </a:t>
            </a:r>
          </a:p>
          <a:p>
            <a:endParaRPr lang="en-US" sz="2000" dirty="0"/>
          </a:p>
          <a:p>
            <a:endParaRPr lang="en-US" sz="2000" dirty="0"/>
          </a:p>
          <a:p>
            <a:r>
              <a:rPr lang="en-US" sz="2000" dirty="0"/>
              <a:t>	                             Restoration overhangs </a:t>
            </a:r>
          </a:p>
          <a:p>
            <a:endParaRPr lang="en-US" sz="2000" dirty="0"/>
          </a:p>
          <a:p>
            <a:endParaRPr lang="en-US" sz="2000" dirty="0"/>
          </a:p>
          <a:p>
            <a:r>
              <a:rPr lang="en-US" sz="2000" dirty="0"/>
              <a:t>	                  Impinge the space normally occupied by gingiva. </a:t>
            </a:r>
          </a:p>
          <a:p>
            <a:endParaRPr lang="en-US" sz="2000" dirty="0"/>
          </a:p>
          <a:p>
            <a:endParaRPr lang="en-US" sz="2000" dirty="0"/>
          </a:p>
          <a:p>
            <a:endParaRPr lang="en-US" sz="2000" dirty="0"/>
          </a:p>
          <a:p>
            <a:r>
              <a:rPr lang="en-US" sz="2000" dirty="0"/>
              <a:t>	                  Inflammation, soreness and food entrapment. </a:t>
            </a:r>
          </a:p>
        </p:txBody>
      </p:sp>
      <p:pic>
        <p:nvPicPr>
          <p:cNvPr id="51203" name="Picture 5" descr="DSCN5812"/>
          <p:cNvPicPr>
            <a:picLocks noChangeAspect="1" noChangeArrowheads="1"/>
          </p:cNvPicPr>
          <p:nvPr/>
        </p:nvPicPr>
        <p:blipFill>
          <a:blip r:embed="rId2" cstate="print">
            <a:lum bright="24000" contrast="24000"/>
            <a:extLst>
              <a:ext uri="{28A0092B-C50C-407E-A947-70E740481C1C}">
                <a14:useLocalDpi xmlns:a14="http://schemas.microsoft.com/office/drawing/2010/main" xmlns="" val="0"/>
              </a:ext>
            </a:extLst>
          </a:blip>
          <a:srcRect t="14415" b="20721"/>
          <a:stretch>
            <a:fillRect/>
          </a:stretch>
        </p:blipFill>
        <p:spPr bwMode="auto">
          <a:xfrm>
            <a:off x="1524000" y="1371600"/>
            <a:ext cx="28194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04" name="Picture 6" descr="DSCN5813"/>
          <p:cNvPicPr>
            <a:picLocks noChangeAspect="1" noChangeArrowheads="1"/>
          </p:cNvPicPr>
          <p:nvPr/>
        </p:nvPicPr>
        <p:blipFill>
          <a:blip r:embed="rId3" cstate="print">
            <a:lum bright="30000" contrast="18000"/>
            <a:extLst>
              <a:ext uri="{28A0092B-C50C-407E-A947-70E740481C1C}">
                <a14:useLocalDpi xmlns:a14="http://schemas.microsoft.com/office/drawing/2010/main" xmlns="" val="0"/>
              </a:ext>
            </a:extLst>
          </a:blip>
          <a:srcRect t="14415" r="2702" b="20721"/>
          <a:stretch>
            <a:fillRect/>
          </a:stretch>
        </p:blipFill>
        <p:spPr bwMode="auto">
          <a:xfrm>
            <a:off x="4495800" y="1371600"/>
            <a:ext cx="27432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05" name="Picture 7" descr="DSCN5815"/>
          <p:cNvPicPr>
            <a:picLocks noChangeAspect="1" noChangeArrowheads="1"/>
          </p:cNvPicPr>
          <p:nvPr/>
        </p:nvPicPr>
        <p:blipFill>
          <a:blip r:embed="rId4">
            <a:lum bright="30000" contrast="24000"/>
            <a:extLst>
              <a:ext uri="{28A0092B-C50C-407E-A947-70E740481C1C}">
                <a14:useLocalDpi xmlns:a14="http://schemas.microsoft.com/office/drawing/2010/main" xmlns="" val="0"/>
              </a:ext>
            </a:extLst>
          </a:blip>
          <a:srcRect t="10811" b="20721"/>
          <a:stretch>
            <a:fillRect/>
          </a:stretch>
        </p:blipFill>
        <p:spPr bwMode="auto">
          <a:xfrm>
            <a:off x="7543800" y="1295400"/>
            <a:ext cx="28194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6" name="Line 9"/>
          <p:cNvSpPr>
            <a:spLocks noChangeShapeType="1"/>
          </p:cNvSpPr>
          <p:nvPr/>
        </p:nvSpPr>
        <p:spPr bwMode="auto">
          <a:xfrm>
            <a:off x="5257800" y="3886200"/>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1207" name="Line 10"/>
          <p:cNvSpPr>
            <a:spLocks noChangeShapeType="1"/>
          </p:cNvSpPr>
          <p:nvPr/>
        </p:nvSpPr>
        <p:spPr bwMode="auto">
          <a:xfrm>
            <a:off x="5257800" y="4876800"/>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1208" name="Line 11"/>
          <p:cNvSpPr>
            <a:spLocks noChangeShapeType="1"/>
          </p:cNvSpPr>
          <p:nvPr/>
        </p:nvSpPr>
        <p:spPr bwMode="auto">
          <a:xfrm>
            <a:off x="5257800" y="5715000"/>
            <a:ext cx="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1209" name="Text Box 16"/>
          <p:cNvSpPr txBox="1">
            <a:spLocks noChangeArrowheads="1"/>
          </p:cNvSpPr>
          <p:nvPr/>
        </p:nvSpPr>
        <p:spPr bwMode="auto">
          <a:xfrm>
            <a:off x="5226050" y="4800600"/>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p>
        </p:txBody>
      </p:sp>
      <p:sp>
        <p:nvSpPr>
          <p:cNvPr id="2" name="Slide Number Placeholder 1"/>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14</a:t>
            </a:fld>
            <a:endParaRPr lang="en-US" dirty="0"/>
          </a:p>
        </p:txBody>
      </p:sp>
    </p:spTree>
    <p:extLst>
      <p:ext uri="{BB962C8B-B14F-4D97-AF65-F5344CB8AC3E}">
        <p14:creationId xmlns:p14="http://schemas.microsoft.com/office/powerpoint/2010/main" xmlns="" val="1074363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81200" y="457200"/>
            <a:ext cx="9677400" cy="6001643"/>
          </a:xfrm>
          <a:prstGeom prst="rect">
            <a:avLst/>
          </a:prstGeom>
        </p:spPr>
        <p:txBody>
          <a:bodyPr wrap="square">
            <a:spAutoFit/>
          </a:bodyPr>
          <a:lstStyle/>
          <a:p>
            <a:pPr algn="just"/>
            <a:r>
              <a:rPr lang="en-US" sz="2400" b="1" dirty="0"/>
              <a:t>Managements </a:t>
            </a:r>
          </a:p>
          <a:p>
            <a:pPr algn="just"/>
            <a:r>
              <a:rPr lang="en-US" sz="2400" b="1" dirty="0"/>
              <a:t>	Over contoured proximal contour 	</a:t>
            </a:r>
          </a:p>
          <a:p>
            <a:pPr algn="just"/>
            <a:r>
              <a:rPr lang="en-US" sz="2400" b="1" dirty="0"/>
              <a:t>		</a:t>
            </a:r>
            <a:r>
              <a:rPr lang="en-US" sz="2400" dirty="0" err="1"/>
              <a:t>Recontour</a:t>
            </a:r>
            <a:r>
              <a:rPr lang="en-US" sz="2400" dirty="0"/>
              <a:t> if possible </a:t>
            </a:r>
          </a:p>
          <a:p>
            <a:pPr algn="just"/>
            <a:r>
              <a:rPr lang="en-US" sz="2400" dirty="0"/>
              <a:t>	                   Files, trimmer </a:t>
            </a:r>
          </a:p>
          <a:p>
            <a:pPr algn="just"/>
            <a:r>
              <a:rPr lang="en-US" sz="2400" dirty="0"/>
              <a:t>                                 </a:t>
            </a:r>
            <a:r>
              <a:rPr lang="en-US" sz="2400" dirty="0" err="1"/>
              <a:t>Wedelstaedt</a:t>
            </a:r>
            <a:r>
              <a:rPr lang="en-US" sz="2400" dirty="0"/>
              <a:t> chisel or bard parker No. 12 blade. </a:t>
            </a:r>
          </a:p>
          <a:p>
            <a:pPr algn="just"/>
            <a:r>
              <a:rPr lang="en-US" sz="2400" dirty="0"/>
              <a:t>                                 Rotary instruments </a:t>
            </a:r>
          </a:p>
          <a:p>
            <a:pPr algn="just"/>
            <a:r>
              <a:rPr lang="en-US" sz="2400" dirty="0"/>
              <a:t>                                        *  Sand disks </a:t>
            </a:r>
          </a:p>
          <a:p>
            <a:pPr algn="just"/>
            <a:r>
              <a:rPr lang="en-US" sz="2400" dirty="0"/>
              <a:t>                                        *  Flame shaped finishing burs </a:t>
            </a:r>
          </a:p>
          <a:p>
            <a:pPr algn="just"/>
            <a:endParaRPr lang="en-US" sz="2400" dirty="0"/>
          </a:p>
          <a:p>
            <a:pPr algn="just"/>
            <a:r>
              <a:rPr lang="en-US" sz="2400" dirty="0"/>
              <a:t>              </a:t>
            </a:r>
            <a:r>
              <a:rPr lang="en-US" sz="2400" b="1" dirty="0"/>
              <a:t> </a:t>
            </a:r>
            <a:r>
              <a:rPr lang="en-US" sz="2400" b="1" dirty="0" err="1"/>
              <a:t>Subgingival</a:t>
            </a:r>
            <a:r>
              <a:rPr lang="en-US" sz="2400" b="1" dirty="0"/>
              <a:t> contours </a:t>
            </a:r>
            <a:endParaRPr lang="en-US" sz="2400" dirty="0"/>
          </a:p>
          <a:p>
            <a:pPr algn="just"/>
            <a:r>
              <a:rPr lang="en-US" sz="2400" dirty="0"/>
              <a:t>                     Low speed reciprocating action hand piece system –     </a:t>
            </a:r>
          </a:p>
          <a:p>
            <a:pPr algn="just"/>
            <a:r>
              <a:rPr lang="en-US" sz="2400" dirty="0"/>
              <a:t>                     Eva system  using wedge shaped files. </a:t>
            </a:r>
          </a:p>
          <a:p>
            <a:pPr algn="just"/>
            <a:endParaRPr lang="en-US" sz="2400" dirty="0"/>
          </a:p>
          <a:p>
            <a:pPr algn="just"/>
            <a:endParaRPr lang="en-US" sz="2400" b="1" dirty="0"/>
          </a:p>
          <a:p>
            <a:pPr algn="just"/>
            <a:r>
              <a:rPr lang="en-US" sz="2400" b="1" dirty="0" err="1"/>
              <a:t>Undercontoured</a:t>
            </a:r>
            <a:r>
              <a:rPr lang="en-US" sz="2400" b="1" dirty="0"/>
              <a:t> Proximal contour </a:t>
            </a:r>
          </a:p>
          <a:p>
            <a:pPr algn="just"/>
            <a:r>
              <a:rPr lang="en-US" sz="2400" b="1" dirty="0"/>
              <a:t>	</a:t>
            </a:r>
            <a:r>
              <a:rPr lang="en-US" sz="2400" dirty="0"/>
              <a:t>Replace the restoration </a:t>
            </a:r>
          </a:p>
        </p:txBody>
      </p:sp>
      <p:pic>
        <p:nvPicPr>
          <p:cNvPr id="3" name="Picture 2"/>
          <p:cNvPicPr>
            <a:picLocks noChangeAspect="1"/>
          </p:cNvPicPr>
          <p:nvPr/>
        </p:nvPicPr>
        <p:blipFill>
          <a:blip r:embed="rId2"/>
          <a:stretch>
            <a:fillRect/>
          </a:stretch>
        </p:blipFill>
        <p:spPr>
          <a:xfrm>
            <a:off x="7543800" y="4982863"/>
            <a:ext cx="3835912" cy="1856087"/>
          </a:xfrm>
          <a:prstGeom prst="rect">
            <a:avLst/>
          </a:prstGeom>
        </p:spPr>
      </p:pic>
      <p:sp>
        <p:nvSpPr>
          <p:cNvPr id="2" name="Slide Number Placeholder 1"/>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15</a:t>
            </a:fld>
            <a:endParaRPr lang="en-US" dirty="0"/>
          </a:p>
        </p:txBody>
      </p:sp>
    </p:spTree>
    <p:extLst>
      <p:ext uri="{BB962C8B-B14F-4D97-AF65-F5344CB8AC3E}">
        <p14:creationId xmlns:p14="http://schemas.microsoft.com/office/powerpoint/2010/main" xmlns="" val="2706413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3551" y="239269"/>
            <a:ext cx="4414520" cy="513715"/>
          </a:xfrm>
          <a:prstGeom prst="rect">
            <a:avLst/>
          </a:prstGeom>
        </p:spPr>
        <p:txBody>
          <a:bodyPr vert="horz" wrap="square" lIns="0" tIns="12700" rIns="0" bIns="0" rtlCol="0">
            <a:spAutoFit/>
          </a:bodyPr>
          <a:lstStyle/>
          <a:p>
            <a:pPr marL="12700">
              <a:lnSpc>
                <a:spcPct val="100000"/>
              </a:lnSpc>
              <a:spcBef>
                <a:spcPts val="100"/>
              </a:spcBef>
            </a:pPr>
            <a:r>
              <a:rPr sz="3200" spc="-15" dirty="0">
                <a:solidFill>
                  <a:srgbClr val="8B7B57"/>
                </a:solidFill>
              </a:rPr>
              <a:t>Embrasures</a:t>
            </a:r>
            <a:r>
              <a:rPr sz="3200" spc="-30" dirty="0">
                <a:solidFill>
                  <a:srgbClr val="8B7B57"/>
                </a:solidFill>
              </a:rPr>
              <a:t> (spillways)</a:t>
            </a:r>
            <a:endParaRPr sz="3200"/>
          </a:p>
        </p:txBody>
      </p:sp>
      <p:sp>
        <p:nvSpPr>
          <p:cNvPr id="3" name="object 3"/>
          <p:cNvSpPr/>
          <p:nvPr/>
        </p:nvSpPr>
        <p:spPr>
          <a:xfrm>
            <a:off x="7979664" y="1296923"/>
            <a:ext cx="4108703" cy="310895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043671" y="1360932"/>
            <a:ext cx="3928593" cy="293373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8024621" y="1341882"/>
            <a:ext cx="3964304" cy="2964180"/>
          </a:xfrm>
          <a:custGeom>
            <a:avLst/>
            <a:gdLst/>
            <a:ahLst/>
            <a:cxnLst/>
            <a:rect l="l" t="t" r="r" b="b"/>
            <a:pathLst>
              <a:path w="3964304" h="2964179">
                <a:moveTo>
                  <a:pt x="0" y="0"/>
                </a:moveTo>
                <a:lnTo>
                  <a:pt x="3963924" y="0"/>
                </a:lnTo>
                <a:lnTo>
                  <a:pt x="3963924" y="2964180"/>
                </a:lnTo>
                <a:lnTo>
                  <a:pt x="0" y="2964180"/>
                </a:lnTo>
                <a:lnTo>
                  <a:pt x="0" y="0"/>
                </a:lnTo>
                <a:close/>
              </a:path>
            </a:pathLst>
          </a:custGeom>
          <a:ln w="38099">
            <a:solidFill>
              <a:srgbClr val="742217"/>
            </a:solidFill>
          </a:ln>
        </p:spPr>
        <p:txBody>
          <a:bodyPr wrap="square" lIns="0" tIns="0" rIns="0" bIns="0" rtlCol="0"/>
          <a:lstStyle/>
          <a:p>
            <a:endParaRPr/>
          </a:p>
        </p:txBody>
      </p:sp>
      <p:sp>
        <p:nvSpPr>
          <p:cNvPr id="6" name="object 6"/>
          <p:cNvSpPr/>
          <p:nvPr/>
        </p:nvSpPr>
        <p:spPr>
          <a:xfrm>
            <a:off x="8618219" y="3111974"/>
            <a:ext cx="483234" cy="438150"/>
          </a:xfrm>
          <a:custGeom>
            <a:avLst/>
            <a:gdLst/>
            <a:ahLst/>
            <a:cxnLst/>
            <a:rect l="l" t="t" r="r" b="b"/>
            <a:pathLst>
              <a:path w="483234" h="438150">
                <a:moveTo>
                  <a:pt x="0" y="438073"/>
                </a:moveTo>
                <a:lnTo>
                  <a:pt x="483006" y="0"/>
                </a:lnTo>
              </a:path>
            </a:pathLst>
          </a:custGeom>
          <a:ln w="76200">
            <a:solidFill>
              <a:srgbClr val="FFFF00"/>
            </a:solidFill>
          </a:ln>
        </p:spPr>
        <p:txBody>
          <a:bodyPr wrap="square" lIns="0" tIns="0" rIns="0" bIns="0" rtlCol="0"/>
          <a:lstStyle/>
          <a:p>
            <a:endParaRPr/>
          </a:p>
        </p:txBody>
      </p:sp>
      <p:sp>
        <p:nvSpPr>
          <p:cNvPr id="7" name="object 7"/>
          <p:cNvSpPr/>
          <p:nvPr/>
        </p:nvSpPr>
        <p:spPr>
          <a:xfrm>
            <a:off x="8996222" y="2983998"/>
            <a:ext cx="246379" cy="238760"/>
          </a:xfrm>
          <a:custGeom>
            <a:avLst/>
            <a:gdLst/>
            <a:ahLst/>
            <a:cxnLst/>
            <a:rect l="l" t="t" r="r" b="b"/>
            <a:pathLst>
              <a:path w="246379" h="238760">
                <a:moveTo>
                  <a:pt x="246113" y="0"/>
                </a:moveTo>
                <a:lnTo>
                  <a:pt x="0" y="68922"/>
                </a:lnTo>
                <a:lnTo>
                  <a:pt x="153581" y="238239"/>
                </a:lnTo>
                <a:lnTo>
                  <a:pt x="246113" y="0"/>
                </a:lnTo>
                <a:close/>
              </a:path>
            </a:pathLst>
          </a:custGeom>
          <a:solidFill>
            <a:srgbClr val="FFFF00"/>
          </a:solidFill>
        </p:spPr>
        <p:txBody>
          <a:bodyPr wrap="square" lIns="0" tIns="0" rIns="0" bIns="0" rtlCol="0"/>
          <a:lstStyle/>
          <a:p>
            <a:endParaRPr/>
          </a:p>
        </p:txBody>
      </p:sp>
      <p:sp>
        <p:nvSpPr>
          <p:cNvPr id="8" name="object 8"/>
          <p:cNvSpPr/>
          <p:nvPr/>
        </p:nvSpPr>
        <p:spPr>
          <a:xfrm>
            <a:off x="9802368" y="2899323"/>
            <a:ext cx="243204" cy="622300"/>
          </a:xfrm>
          <a:custGeom>
            <a:avLst/>
            <a:gdLst/>
            <a:ahLst/>
            <a:cxnLst/>
            <a:rect l="l" t="t" r="r" b="b"/>
            <a:pathLst>
              <a:path w="243204" h="622300">
                <a:moveTo>
                  <a:pt x="0" y="622185"/>
                </a:moveTo>
                <a:lnTo>
                  <a:pt x="242798" y="0"/>
                </a:lnTo>
              </a:path>
            </a:pathLst>
          </a:custGeom>
          <a:ln w="76200">
            <a:solidFill>
              <a:srgbClr val="FFFF00"/>
            </a:solidFill>
          </a:ln>
        </p:spPr>
        <p:txBody>
          <a:bodyPr wrap="square" lIns="0" tIns="0" rIns="0" bIns="0" rtlCol="0"/>
          <a:lstStyle/>
          <a:p>
            <a:endParaRPr/>
          </a:p>
        </p:txBody>
      </p:sp>
      <p:sp>
        <p:nvSpPr>
          <p:cNvPr id="9" name="object 9"/>
          <p:cNvSpPr/>
          <p:nvPr/>
        </p:nvSpPr>
        <p:spPr>
          <a:xfrm>
            <a:off x="9924844" y="2721866"/>
            <a:ext cx="213360" cy="254635"/>
          </a:xfrm>
          <a:custGeom>
            <a:avLst/>
            <a:gdLst/>
            <a:ahLst/>
            <a:cxnLst/>
            <a:rect l="l" t="t" r="r" b="b"/>
            <a:pathLst>
              <a:path w="213359" h="254635">
                <a:moveTo>
                  <a:pt x="189585" y="0"/>
                </a:moveTo>
                <a:lnTo>
                  <a:pt x="0" y="171411"/>
                </a:lnTo>
                <a:lnTo>
                  <a:pt x="212966" y="254508"/>
                </a:lnTo>
                <a:lnTo>
                  <a:pt x="189585" y="0"/>
                </a:lnTo>
                <a:close/>
              </a:path>
            </a:pathLst>
          </a:custGeom>
          <a:solidFill>
            <a:srgbClr val="FFFF00"/>
          </a:solidFill>
        </p:spPr>
        <p:txBody>
          <a:bodyPr wrap="square" lIns="0" tIns="0" rIns="0" bIns="0" rtlCol="0"/>
          <a:lstStyle/>
          <a:p>
            <a:endParaRPr/>
          </a:p>
        </p:txBody>
      </p:sp>
      <p:sp>
        <p:nvSpPr>
          <p:cNvPr id="10" name="object 10"/>
          <p:cNvSpPr txBox="1"/>
          <p:nvPr/>
        </p:nvSpPr>
        <p:spPr>
          <a:xfrm>
            <a:off x="1753553" y="1386445"/>
            <a:ext cx="8426450" cy="4034438"/>
          </a:xfrm>
          <a:prstGeom prst="rect">
            <a:avLst/>
          </a:prstGeom>
        </p:spPr>
        <p:txBody>
          <a:bodyPr vert="horz" wrap="square" lIns="0" tIns="12700" rIns="0" bIns="0" rtlCol="0">
            <a:spAutoFit/>
          </a:bodyPr>
          <a:lstStyle/>
          <a:p>
            <a:pPr marL="299085" marR="2468880" indent="-287020" algn="just">
              <a:lnSpc>
                <a:spcPct val="100000"/>
              </a:lnSpc>
              <a:spcBef>
                <a:spcPts val="100"/>
              </a:spcBef>
              <a:buClr>
                <a:srgbClr val="9E3611"/>
              </a:buClr>
              <a:buFont typeface="Arial"/>
              <a:buChar char="•"/>
              <a:tabLst>
                <a:tab pos="299720" algn="l"/>
              </a:tabLst>
            </a:pPr>
            <a:endParaRPr lang="en-US" sz="2400" dirty="0">
              <a:solidFill>
                <a:srgbClr val="0070C0"/>
              </a:solidFill>
              <a:latin typeface="Cambria"/>
              <a:cs typeface="Cambria"/>
            </a:endParaRPr>
          </a:p>
          <a:p>
            <a:pPr marL="299085" marR="2468880" indent="-287020" algn="just">
              <a:lnSpc>
                <a:spcPct val="100000"/>
              </a:lnSpc>
              <a:spcBef>
                <a:spcPts val="100"/>
              </a:spcBef>
              <a:buClr>
                <a:srgbClr val="9E3611"/>
              </a:buClr>
              <a:buFont typeface="Arial"/>
              <a:buChar char="•"/>
              <a:tabLst>
                <a:tab pos="299720" algn="l"/>
              </a:tabLst>
            </a:pPr>
            <a:r>
              <a:rPr sz="2400" dirty="0">
                <a:solidFill>
                  <a:srgbClr val="0070C0"/>
                </a:solidFill>
                <a:latin typeface="Cambria"/>
                <a:cs typeface="Cambria"/>
              </a:rPr>
              <a:t>V-shaped spaces </a:t>
            </a:r>
            <a:r>
              <a:rPr sz="2400" spc="-5" dirty="0">
                <a:solidFill>
                  <a:srgbClr val="0070C0"/>
                </a:solidFill>
                <a:latin typeface="Cambria"/>
                <a:cs typeface="Cambria"/>
              </a:rPr>
              <a:t>between the teeth that  originate at the </a:t>
            </a:r>
            <a:r>
              <a:rPr sz="2400" spc="-15" dirty="0">
                <a:solidFill>
                  <a:srgbClr val="0070C0"/>
                </a:solidFill>
                <a:latin typeface="Cambria"/>
                <a:cs typeface="Cambria"/>
              </a:rPr>
              <a:t>proximal </a:t>
            </a:r>
            <a:r>
              <a:rPr sz="2400" spc="-5" dirty="0">
                <a:solidFill>
                  <a:srgbClr val="0070C0"/>
                </a:solidFill>
                <a:latin typeface="Cambria"/>
                <a:cs typeface="Cambria"/>
              </a:rPr>
              <a:t>contact areas  between adjacent</a:t>
            </a:r>
            <a:r>
              <a:rPr sz="2400" dirty="0">
                <a:solidFill>
                  <a:srgbClr val="0070C0"/>
                </a:solidFill>
                <a:latin typeface="Cambria"/>
                <a:cs typeface="Cambria"/>
              </a:rPr>
              <a:t> </a:t>
            </a:r>
            <a:r>
              <a:rPr sz="2400" spc="-5" dirty="0">
                <a:solidFill>
                  <a:srgbClr val="0070C0"/>
                </a:solidFill>
                <a:latin typeface="Cambria"/>
                <a:cs typeface="Cambria"/>
              </a:rPr>
              <a:t>teeth.</a:t>
            </a:r>
            <a:endParaRPr sz="2400" dirty="0">
              <a:latin typeface="Cambria"/>
              <a:cs typeface="Cambria"/>
            </a:endParaRPr>
          </a:p>
          <a:p>
            <a:pPr>
              <a:lnSpc>
                <a:spcPct val="100000"/>
              </a:lnSpc>
              <a:spcBef>
                <a:spcPts val="30"/>
              </a:spcBef>
              <a:buClr>
                <a:srgbClr val="9E3611"/>
              </a:buClr>
              <a:buFont typeface="Arial"/>
              <a:buChar char="•"/>
            </a:pPr>
            <a:endParaRPr lang="en-US" sz="3500" dirty="0">
              <a:latin typeface="Times New Roman"/>
              <a:cs typeface="Times New Roman"/>
            </a:endParaRPr>
          </a:p>
          <a:p>
            <a:pPr>
              <a:lnSpc>
                <a:spcPct val="100000"/>
              </a:lnSpc>
              <a:buClr>
                <a:srgbClr val="9E3611"/>
              </a:buClr>
            </a:pPr>
            <a:endParaRPr sz="2600" dirty="0">
              <a:latin typeface="Times New Roman"/>
              <a:cs typeface="Times New Roman"/>
            </a:endParaRPr>
          </a:p>
          <a:p>
            <a:pPr>
              <a:lnSpc>
                <a:spcPct val="100000"/>
              </a:lnSpc>
              <a:spcBef>
                <a:spcPts val="45"/>
              </a:spcBef>
              <a:buClr>
                <a:srgbClr val="9E3611"/>
              </a:buClr>
              <a:buFont typeface="Arial"/>
              <a:buChar char="•"/>
            </a:pPr>
            <a:endParaRPr sz="2150" dirty="0">
              <a:latin typeface="Times New Roman"/>
              <a:cs typeface="Times New Roman"/>
            </a:endParaRPr>
          </a:p>
          <a:p>
            <a:pPr marL="299085" indent="-287020">
              <a:lnSpc>
                <a:spcPct val="100000"/>
              </a:lnSpc>
              <a:buClr>
                <a:srgbClr val="9E3611"/>
              </a:buClr>
              <a:buFont typeface="Arial"/>
              <a:buChar char="•"/>
              <a:tabLst>
                <a:tab pos="299085" algn="l"/>
                <a:tab pos="299720" algn="l"/>
              </a:tabLst>
            </a:pPr>
            <a:r>
              <a:rPr sz="2400" dirty="0">
                <a:latin typeface="Cambria"/>
                <a:cs typeface="Cambria"/>
              </a:rPr>
              <a:t>Serves 2</a:t>
            </a:r>
            <a:r>
              <a:rPr sz="2400" spc="-75" dirty="0">
                <a:latin typeface="Cambria"/>
                <a:cs typeface="Cambria"/>
              </a:rPr>
              <a:t> </a:t>
            </a:r>
            <a:r>
              <a:rPr sz="2400" spc="-5" dirty="0">
                <a:latin typeface="Cambria"/>
                <a:cs typeface="Cambria"/>
              </a:rPr>
              <a:t>purposes:</a:t>
            </a:r>
            <a:endParaRPr sz="2400" dirty="0">
              <a:latin typeface="Cambria"/>
              <a:cs typeface="Cambria"/>
            </a:endParaRPr>
          </a:p>
          <a:p>
            <a:pPr marL="756285" lvl="1" indent="-287020">
              <a:lnSpc>
                <a:spcPct val="100000"/>
              </a:lnSpc>
              <a:spcBef>
                <a:spcPts val="600"/>
              </a:spcBef>
              <a:buClr>
                <a:srgbClr val="9E3611"/>
              </a:buClr>
              <a:buFont typeface="Arial"/>
              <a:buChar char="•"/>
              <a:tabLst>
                <a:tab pos="756285" algn="l"/>
                <a:tab pos="756920" algn="l"/>
              </a:tabLst>
            </a:pPr>
            <a:r>
              <a:rPr sz="2400" dirty="0">
                <a:latin typeface="Cambria"/>
                <a:cs typeface="Cambria"/>
              </a:rPr>
              <a:t>Provides a </a:t>
            </a:r>
            <a:r>
              <a:rPr sz="2400" spc="-20" dirty="0">
                <a:latin typeface="Cambria"/>
                <a:cs typeface="Cambria"/>
              </a:rPr>
              <a:t>spillway </a:t>
            </a:r>
            <a:r>
              <a:rPr sz="2400" spc="-10" dirty="0">
                <a:latin typeface="Cambria"/>
                <a:cs typeface="Cambria"/>
              </a:rPr>
              <a:t>for </a:t>
            </a:r>
            <a:r>
              <a:rPr sz="2400" dirty="0">
                <a:latin typeface="Cambria"/>
                <a:cs typeface="Cambria"/>
              </a:rPr>
              <a:t>passage </a:t>
            </a:r>
            <a:r>
              <a:rPr lang="en-US" sz="2400" spc="-10" dirty="0">
                <a:latin typeface="Cambria"/>
                <a:cs typeface="Cambria"/>
              </a:rPr>
              <a:t>of</a:t>
            </a:r>
            <a:r>
              <a:rPr sz="2400" spc="-10" dirty="0">
                <a:latin typeface="Cambria"/>
                <a:cs typeface="Cambria"/>
              </a:rPr>
              <a:t> food </a:t>
            </a:r>
            <a:r>
              <a:rPr sz="2400" dirty="0">
                <a:latin typeface="Cambria"/>
                <a:cs typeface="Cambria"/>
              </a:rPr>
              <a:t>during</a:t>
            </a:r>
            <a:r>
              <a:rPr sz="2400" spc="-100" dirty="0">
                <a:latin typeface="Cambria"/>
                <a:cs typeface="Cambria"/>
              </a:rPr>
              <a:t> </a:t>
            </a:r>
            <a:r>
              <a:rPr sz="2400" spc="-5" dirty="0">
                <a:latin typeface="Cambria"/>
                <a:cs typeface="Cambria"/>
              </a:rPr>
              <a:t>mastication</a:t>
            </a:r>
            <a:endParaRPr sz="2400" dirty="0">
              <a:latin typeface="Cambria"/>
              <a:cs typeface="Cambria"/>
            </a:endParaRPr>
          </a:p>
          <a:p>
            <a:pPr marL="756285" lvl="1" indent="-287020">
              <a:lnSpc>
                <a:spcPct val="100000"/>
              </a:lnSpc>
              <a:spcBef>
                <a:spcPts val="600"/>
              </a:spcBef>
              <a:buClr>
                <a:srgbClr val="9E3611"/>
              </a:buClr>
              <a:buFont typeface="Arial"/>
              <a:buChar char="•"/>
              <a:tabLst>
                <a:tab pos="756285" algn="l"/>
                <a:tab pos="756920" algn="l"/>
              </a:tabLst>
            </a:pPr>
            <a:r>
              <a:rPr sz="2400" spc="-15" dirty="0">
                <a:latin typeface="Cambria"/>
                <a:cs typeface="Cambria"/>
              </a:rPr>
              <a:t>Prevents </a:t>
            </a:r>
            <a:r>
              <a:rPr sz="2400" spc="-10" dirty="0">
                <a:latin typeface="Cambria"/>
                <a:cs typeface="Cambria"/>
              </a:rPr>
              <a:t>food from </a:t>
            </a:r>
            <a:r>
              <a:rPr sz="2400" dirty="0">
                <a:latin typeface="Cambria"/>
                <a:cs typeface="Cambria"/>
              </a:rPr>
              <a:t>being </a:t>
            </a:r>
            <a:r>
              <a:rPr sz="2400" spc="-10" dirty="0">
                <a:latin typeface="Cambria"/>
                <a:cs typeface="Cambria"/>
              </a:rPr>
              <a:t>forced </a:t>
            </a:r>
            <a:r>
              <a:rPr sz="2400" spc="-5" dirty="0">
                <a:latin typeface="Cambria"/>
                <a:cs typeface="Cambria"/>
              </a:rPr>
              <a:t>into the contact</a:t>
            </a:r>
            <a:r>
              <a:rPr sz="2400" spc="-40" dirty="0">
                <a:latin typeface="Cambria"/>
                <a:cs typeface="Cambria"/>
              </a:rPr>
              <a:t> </a:t>
            </a:r>
            <a:r>
              <a:rPr sz="2400" spc="-10" dirty="0">
                <a:latin typeface="Cambria"/>
                <a:cs typeface="Cambria"/>
              </a:rPr>
              <a:t>area</a:t>
            </a:r>
            <a:endParaRPr sz="2400" dirty="0">
              <a:latin typeface="Cambria"/>
              <a:cs typeface="Cambria"/>
            </a:endParaRPr>
          </a:p>
        </p:txBody>
      </p:sp>
      <p:sp>
        <p:nvSpPr>
          <p:cNvPr id="11" name="object 11"/>
          <p:cNvSpPr txBox="1"/>
          <p:nvPr/>
        </p:nvSpPr>
        <p:spPr>
          <a:xfrm>
            <a:off x="11665334" y="6500674"/>
            <a:ext cx="238125" cy="203835"/>
          </a:xfrm>
          <a:prstGeom prst="rect">
            <a:avLst/>
          </a:prstGeom>
        </p:spPr>
        <p:txBody>
          <a:bodyPr vert="horz" wrap="square" lIns="0" tIns="0" rIns="0" bIns="0" rtlCol="0">
            <a:spAutoFit/>
          </a:bodyPr>
          <a:lstStyle/>
          <a:p>
            <a:pPr marL="25400">
              <a:lnSpc>
                <a:spcPts val="1425"/>
              </a:lnSpc>
            </a:pPr>
            <a:fld id="{81D60167-4931-47E6-BA6A-407CBD079E47}" type="slidenum">
              <a:rPr sz="1400" b="1" dirty="0">
                <a:latin typeface="Corbel"/>
                <a:cs typeface="Corbel"/>
              </a:rPr>
              <a:pPr marL="25400">
                <a:lnSpc>
                  <a:spcPts val="1425"/>
                </a:lnSpc>
              </a:pPr>
              <a:t>16</a:t>
            </a:fld>
            <a:endParaRPr sz="1400">
              <a:latin typeface="Corbel"/>
              <a:cs typeface="Corbel"/>
            </a:endParaRPr>
          </a:p>
        </p:txBody>
      </p:sp>
      <p:sp>
        <p:nvSpPr>
          <p:cNvPr id="12" name="Slide Number Placeholder 11"/>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689210" y="6513374"/>
            <a:ext cx="187960" cy="178435"/>
          </a:xfrm>
          <a:prstGeom prst="rect">
            <a:avLst/>
          </a:prstGeom>
        </p:spPr>
        <p:txBody>
          <a:bodyPr vert="horz" wrap="square" lIns="0" tIns="0" rIns="0" bIns="0" rtlCol="0">
            <a:spAutoFit/>
          </a:bodyPr>
          <a:lstStyle/>
          <a:p>
            <a:pPr>
              <a:lnSpc>
                <a:spcPts val="1325"/>
              </a:lnSpc>
            </a:pPr>
            <a:r>
              <a:rPr sz="1400" b="1" dirty="0">
                <a:latin typeface="Corbel"/>
                <a:cs typeface="Corbel"/>
              </a:rPr>
              <a:t>18</a:t>
            </a:r>
            <a:endParaRPr sz="1400">
              <a:latin typeface="Corbel"/>
              <a:cs typeface="Corbel"/>
            </a:endParaRPr>
          </a:p>
        </p:txBody>
      </p:sp>
      <p:sp>
        <p:nvSpPr>
          <p:cNvPr id="3" name="object 3"/>
          <p:cNvSpPr txBox="1"/>
          <p:nvPr/>
        </p:nvSpPr>
        <p:spPr>
          <a:xfrm>
            <a:off x="1158467" y="58803"/>
            <a:ext cx="9610090" cy="909319"/>
          </a:xfrm>
          <a:prstGeom prst="rect">
            <a:avLst/>
          </a:prstGeom>
        </p:spPr>
        <p:txBody>
          <a:bodyPr vert="horz" wrap="square" lIns="0" tIns="88900" rIns="0" bIns="0" rtlCol="0">
            <a:spAutoFit/>
          </a:bodyPr>
          <a:lstStyle/>
          <a:p>
            <a:pPr marL="299085" indent="-287020">
              <a:lnSpc>
                <a:spcPct val="100000"/>
              </a:lnSpc>
              <a:spcBef>
                <a:spcPts val="700"/>
              </a:spcBef>
              <a:buClr>
                <a:srgbClr val="9E3611"/>
              </a:buClr>
              <a:buFont typeface="Arial"/>
              <a:buChar char="•"/>
              <a:tabLst>
                <a:tab pos="299085" algn="l"/>
                <a:tab pos="299720" algn="l"/>
              </a:tabLst>
            </a:pPr>
            <a:r>
              <a:rPr sz="2400" spc="-5" dirty="0">
                <a:latin typeface="Cambria"/>
                <a:cs typeface="Cambria"/>
              </a:rPr>
              <a:t>Named </a:t>
            </a:r>
            <a:r>
              <a:rPr sz="2400" spc="-10" dirty="0">
                <a:latin typeface="Cambria"/>
                <a:cs typeface="Cambria"/>
              </a:rPr>
              <a:t>for </a:t>
            </a:r>
            <a:r>
              <a:rPr sz="2400" spc="-5" dirty="0">
                <a:latin typeface="Cambria"/>
                <a:cs typeface="Cambria"/>
              </a:rPr>
              <a:t>the direction </a:t>
            </a:r>
            <a:r>
              <a:rPr sz="2400" spc="-20" dirty="0">
                <a:latin typeface="Cambria"/>
                <a:cs typeface="Cambria"/>
              </a:rPr>
              <a:t>towards </a:t>
            </a:r>
            <a:r>
              <a:rPr sz="2400" spc="-10" dirty="0">
                <a:latin typeface="Cambria"/>
                <a:cs typeface="Cambria"/>
              </a:rPr>
              <a:t>which they</a:t>
            </a:r>
            <a:r>
              <a:rPr sz="2400" spc="25" dirty="0">
                <a:latin typeface="Cambria"/>
                <a:cs typeface="Cambria"/>
              </a:rPr>
              <a:t> </a:t>
            </a:r>
            <a:r>
              <a:rPr sz="2400" spc="-10" dirty="0">
                <a:latin typeface="Cambria"/>
                <a:cs typeface="Cambria"/>
              </a:rPr>
              <a:t>radicate:</a:t>
            </a:r>
            <a:endParaRPr sz="2400">
              <a:latin typeface="Cambria"/>
              <a:cs typeface="Cambria"/>
            </a:endParaRPr>
          </a:p>
          <a:p>
            <a:pPr marL="4584700">
              <a:lnSpc>
                <a:spcPct val="100000"/>
              </a:lnSpc>
              <a:spcBef>
                <a:spcPts val="600"/>
              </a:spcBef>
            </a:pPr>
            <a:r>
              <a:rPr sz="2400" spc="-5" dirty="0">
                <a:solidFill>
                  <a:srgbClr val="0070C0"/>
                </a:solidFill>
                <a:latin typeface="Cambria"/>
                <a:cs typeface="Cambria"/>
              </a:rPr>
              <a:t>facial, lingual, incisal/occlusal,</a:t>
            </a:r>
            <a:r>
              <a:rPr sz="2400" dirty="0">
                <a:solidFill>
                  <a:srgbClr val="0070C0"/>
                </a:solidFill>
                <a:latin typeface="Cambria"/>
                <a:cs typeface="Cambria"/>
              </a:rPr>
              <a:t> </a:t>
            </a:r>
            <a:r>
              <a:rPr sz="2400" spc="-15" dirty="0">
                <a:solidFill>
                  <a:srgbClr val="0070C0"/>
                </a:solidFill>
                <a:latin typeface="Cambria"/>
                <a:cs typeface="Cambria"/>
              </a:rPr>
              <a:t>gingival</a:t>
            </a:r>
            <a:endParaRPr sz="2400">
              <a:latin typeface="Cambria"/>
              <a:cs typeface="Cambria"/>
            </a:endParaRPr>
          </a:p>
        </p:txBody>
      </p:sp>
      <p:sp>
        <p:nvSpPr>
          <p:cNvPr id="4" name="object 4"/>
          <p:cNvSpPr/>
          <p:nvPr/>
        </p:nvSpPr>
        <p:spPr>
          <a:xfrm>
            <a:off x="0" y="1036319"/>
            <a:ext cx="5672327" cy="386638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388" y="1094232"/>
            <a:ext cx="5503163" cy="36957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0386" y="1078230"/>
            <a:ext cx="5535295" cy="3728085"/>
          </a:xfrm>
          <a:custGeom>
            <a:avLst/>
            <a:gdLst/>
            <a:ahLst/>
            <a:cxnLst/>
            <a:rect l="l" t="t" r="r" b="b"/>
            <a:pathLst>
              <a:path w="5535295" h="3728085">
                <a:moveTo>
                  <a:pt x="5535168" y="3727704"/>
                </a:moveTo>
                <a:lnTo>
                  <a:pt x="0" y="3727704"/>
                </a:lnTo>
                <a:lnTo>
                  <a:pt x="0" y="0"/>
                </a:lnTo>
                <a:lnTo>
                  <a:pt x="5535168" y="0"/>
                </a:lnTo>
                <a:lnTo>
                  <a:pt x="5535168" y="3727704"/>
                </a:lnTo>
                <a:close/>
              </a:path>
            </a:pathLst>
          </a:custGeom>
          <a:ln w="32004">
            <a:solidFill>
              <a:srgbClr val="0070C0"/>
            </a:solidFill>
          </a:ln>
        </p:spPr>
        <p:txBody>
          <a:bodyPr wrap="square" lIns="0" tIns="0" rIns="0" bIns="0" rtlCol="0"/>
          <a:lstStyle/>
          <a:p>
            <a:endParaRPr/>
          </a:p>
        </p:txBody>
      </p:sp>
      <p:sp>
        <p:nvSpPr>
          <p:cNvPr id="7" name="object 7"/>
          <p:cNvSpPr/>
          <p:nvPr/>
        </p:nvSpPr>
        <p:spPr>
          <a:xfrm>
            <a:off x="5602223" y="2686811"/>
            <a:ext cx="6589776" cy="417118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5659552" y="2743533"/>
            <a:ext cx="6430338" cy="4010834"/>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644134" y="2728722"/>
            <a:ext cx="6461760" cy="4041775"/>
          </a:xfrm>
          <a:custGeom>
            <a:avLst/>
            <a:gdLst/>
            <a:ahLst/>
            <a:cxnLst/>
            <a:rect l="l" t="t" r="r" b="b"/>
            <a:pathLst>
              <a:path w="6461759" h="4041775">
                <a:moveTo>
                  <a:pt x="6461760" y="4041648"/>
                </a:moveTo>
                <a:lnTo>
                  <a:pt x="0" y="4041648"/>
                </a:lnTo>
                <a:lnTo>
                  <a:pt x="0" y="0"/>
                </a:lnTo>
                <a:lnTo>
                  <a:pt x="6461760" y="0"/>
                </a:lnTo>
                <a:lnTo>
                  <a:pt x="6461760" y="4041648"/>
                </a:lnTo>
                <a:close/>
              </a:path>
            </a:pathLst>
          </a:custGeom>
          <a:ln w="32004">
            <a:solidFill>
              <a:srgbClr val="0070C0"/>
            </a:solidFill>
          </a:ln>
        </p:spPr>
        <p:txBody>
          <a:bodyPr wrap="square" lIns="0" tIns="0" rIns="0" bIns="0" rtlCol="0"/>
          <a:lstStyle/>
          <a:p>
            <a:endParaRPr/>
          </a:p>
        </p:txBody>
      </p:sp>
      <p:sp>
        <p:nvSpPr>
          <p:cNvPr id="10" name="object 10"/>
          <p:cNvSpPr/>
          <p:nvPr/>
        </p:nvSpPr>
        <p:spPr>
          <a:xfrm>
            <a:off x="1957595" y="1943657"/>
            <a:ext cx="626110" cy="3237865"/>
          </a:xfrm>
          <a:custGeom>
            <a:avLst/>
            <a:gdLst/>
            <a:ahLst/>
            <a:cxnLst/>
            <a:rect l="l" t="t" r="r" b="b"/>
            <a:pathLst>
              <a:path w="626110" h="3237865">
                <a:moveTo>
                  <a:pt x="625729" y="3237433"/>
                </a:moveTo>
                <a:lnTo>
                  <a:pt x="0" y="0"/>
                </a:lnTo>
              </a:path>
            </a:pathLst>
          </a:custGeom>
          <a:ln w="88392">
            <a:solidFill>
              <a:srgbClr val="FFC000"/>
            </a:solidFill>
          </a:ln>
        </p:spPr>
        <p:txBody>
          <a:bodyPr wrap="square" lIns="0" tIns="0" rIns="0" bIns="0" rtlCol="0"/>
          <a:lstStyle/>
          <a:p>
            <a:endParaRPr/>
          </a:p>
        </p:txBody>
      </p:sp>
      <p:sp>
        <p:nvSpPr>
          <p:cNvPr id="11" name="object 11"/>
          <p:cNvSpPr/>
          <p:nvPr/>
        </p:nvSpPr>
        <p:spPr>
          <a:xfrm>
            <a:off x="1835796" y="1726697"/>
            <a:ext cx="260985" cy="285750"/>
          </a:xfrm>
          <a:custGeom>
            <a:avLst/>
            <a:gdLst/>
            <a:ahLst/>
            <a:cxnLst/>
            <a:rect l="l" t="t" r="r" b="b"/>
            <a:pathLst>
              <a:path w="260985" h="285750">
                <a:moveTo>
                  <a:pt x="79870" y="0"/>
                </a:moveTo>
                <a:lnTo>
                  <a:pt x="0" y="285508"/>
                </a:lnTo>
                <a:lnTo>
                  <a:pt x="260362" y="235203"/>
                </a:lnTo>
                <a:lnTo>
                  <a:pt x="79870" y="0"/>
                </a:lnTo>
                <a:close/>
              </a:path>
            </a:pathLst>
          </a:custGeom>
          <a:solidFill>
            <a:srgbClr val="FFC000"/>
          </a:solidFill>
        </p:spPr>
        <p:txBody>
          <a:bodyPr wrap="square" lIns="0" tIns="0" rIns="0" bIns="0" rtlCol="0"/>
          <a:lstStyle/>
          <a:p>
            <a:endParaRPr/>
          </a:p>
        </p:txBody>
      </p:sp>
      <p:sp>
        <p:nvSpPr>
          <p:cNvPr id="12" name="object 12"/>
          <p:cNvSpPr/>
          <p:nvPr/>
        </p:nvSpPr>
        <p:spPr>
          <a:xfrm>
            <a:off x="4632958" y="1840034"/>
            <a:ext cx="2276475" cy="6350"/>
          </a:xfrm>
          <a:custGeom>
            <a:avLst/>
            <a:gdLst/>
            <a:ahLst/>
            <a:cxnLst/>
            <a:rect l="l" t="t" r="r" b="b"/>
            <a:pathLst>
              <a:path w="2276475" h="6350">
                <a:moveTo>
                  <a:pt x="2276271" y="5854"/>
                </a:moveTo>
                <a:lnTo>
                  <a:pt x="0" y="0"/>
                </a:lnTo>
              </a:path>
            </a:pathLst>
          </a:custGeom>
          <a:ln w="88392">
            <a:solidFill>
              <a:srgbClr val="FFC000"/>
            </a:solidFill>
          </a:ln>
        </p:spPr>
        <p:txBody>
          <a:bodyPr wrap="square" lIns="0" tIns="0" rIns="0" bIns="0" rtlCol="0"/>
          <a:lstStyle/>
          <a:p>
            <a:endParaRPr/>
          </a:p>
        </p:txBody>
      </p:sp>
      <p:sp>
        <p:nvSpPr>
          <p:cNvPr id="13" name="object 13"/>
          <p:cNvSpPr/>
          <p:nvPr/>
        </p:nvSpPr>
        <p:spPr>
          <a:xfrm>
            <a:off x="4411974" y="1707573"/>
            <a:ext cx="266065" cy="265430"/>
          </a:xfrm>
          <a:custGeom>
            <a:avLst/>
            <a:gdLst/>
            <a:ahLst/>
            <a:cxnLst/>
            <a:rect l="l" t="t" r="r" b="b"/>
            <a:pathLst>
              <a:path w="266064" h="265430">
                <a:moveTo>
                  <a:pt x="265531" y="0"/>
                </a:moveTo>
                <a:lnTo>
                  <a:pt x="0" y="131889"/>
                </a:lnTo>
                <a:lnTo>
                  <a:pt x="264833" y="265175"/>
                </a:lnTo>
                <a:lnTo>
                  <a:pt x="265531" y="0"/>
                </a:lnTo>
                <a:close/>
              </a:path>
            </a:pathLst>
          </a:custGeom>
          <a:solidFill>
            <a:srgbClr val="FFC000"/>
          </a:solidFill>
        </p:spPr>
        <p:txBody>
          <a:bodyPr wrap="square" lIns="0" tIns="0" rIns="0" bIns="0" rtlCol="0"/>
          <a:lstStyle/>
          <a:p>
            <a:endParaRPr/>
          </a:p>
        </p:txBody>
      </p:sp>
      <p:sp>
        <p:nvSpPr>
          <p:cNvPr id="14" name="object 14"/>
          <p:cNvSpPr/>
          <p:nvPr/>
        </p:nvSpPr>
        <p:spPr>
          <a:xfrm>
            <a:off x="4411979" y="6141238"/>
            <a:ext cx="3554729" cy="262890"/>
          </a:xfrm>
          <a:custGeom>
            <a:avLst/>
            <a:gdLst/>
            <a:ahLst/>
            <a:cxnLst/>
            <a:rect l="l" t="t" r="r" b="b"/>
            <a:pathLst>
              <a:path w="3554729" h="262889">
                <a:moveTo>
                  <a:pt x="0" y="262661"/>
                </a:moveTo>
                <a:lnTo>
                  <a:pt x="3554133" y="0"/>
                </a:lnTo>
              </a:path>
            </a:pathLst>
          </a:custGeom>
          <a:ln w="88392">
            <a:solidFill>
              <a:srgbClr val="FFC000"/>
            </a:solidFill>
          </a:ln>
        </p:spPr>
        <p:txBody>
          <a:bodyPr wrap="square" lIns="0" tIns="0" rIns="0" bIns="0" rtlCol="0"/>
          <a:lstStyle/>
          <a:p>
            <a:endParaRPr/>
          </a:p>
        </p:txBody>
      </p:sp>
      <p:sp>
        <p:nvSpPr>
          <p:cNvPr id="15" name="object 15"/>
          <p:cNvSpPr/>
          <p:nvPr/>
        </p:nvSpPr>
        <p:spPr>
          <a:xfrm>
            <a:off x="7912253" y="6012286"/>
            <a:ext cx="274320" cy="264795"/>
          </a:xfrm>
          <a:custGeom>
            <a:avLst/>
            <a:gdLst/>
            <a:ahLst/>
            <a:cxnLst/>
            <a:rect l="l" t="t" r="r" b="b"/>
            <a:pathLst>
              <a:path w="274320" h="264795">
                <a:moveTo>
                  <a:pt x="0" y="0"/>
                </a:moveTo>
                <a:lnTo>
                  <a:pt x="19557" y="264452"/>
                </a:lnTo>
                <a:lnTo>
                  <a:pt x="274231" y="112674"/>
                </a:lnTo>
                <a:lnTo>
                  <a:pt x="0" y="0"/>
                </a:lnTo>
                <a:close/>
              </a:path>
            </a:pathLst>
          </a:custGeom>
          <a:solidFill>
            <a:srgbClr val="FFC000"/>
          </a:solidFill>
        </p:spPr>
        <p:txBody>
          <a:bodyPr wrap="square" lIns="0" tIns="0" rIns="0" bIns="0" rtlCol="0"/>
          <a:lstStyle/>
          <a:p>
            <a:endParaRPr/>
          </a:p>
        </p:txBody>
      </p:sp>
      <p:sp>
        <p:nvSpPr>
          <p:cNvPr id="16" name="object 16"/>
          <p:cNvSpPr/>
          <p:nvPr/>
        </p:nvSpPr>
        <p:spPr>
          <a:xfrm>
            <a:off x="10799064" y="2307335"/>
            <a:ext cx="247650" cy="1929130"/>
          </a:xfrm>
          <a:custGeom>
            <a:avLst/>
            <a:gdLst/>
            <a:ahLst/>
            <a:cxnLst/>
            <a:rect l="l" t="t" r="r" b="b"/>
            <a:pathLst>
              <a:path w="247650" h="1929129">
                <a:moveTo>
                  <a:pt x="0" y="0"/>
                </a:moveTo>
                <a:lnTo>
                  <a:pt x="247637" y="1928939"/>
                </a:lnTo>
              </a:path>
            </a:pathLst>
          </a:custGeom>
          <a:ln w="88392">
            <a:solidFill>
              <a:srgbClr val="FFC000"/>
            </a:solidFill>
          </a:ln>
        </p:spPr>
        <p:txBody>
          <a:bodyPr wrap="square" lIns="0" tIns="0" rIns="0" bIns="0" rtlCol="0"/>
          <a:lstStyle/>
          <a:p>
            <a:endParaRPr/>
          </a:p>
        </p:txBody>
      </p:sp>
      <p:sp>
        <p:nvSpPr>
          <p:cNvPr id="17" name="object 17"/>
          <p:cNvSpPr/>
          <p:nvPr/>
        </p:nvSpPr>
        <p:spPr>
          <a:xfrm>
            <a:off x="10909572" y="4175555"/>
            <a:ext cx="263525" cy="280035"/>
          </a:xfrm>
          <a:custGeom>
            <a:avLst/>
            <a:gdLst/>
            <a:ahLst/>
            <a:cxnLst/>
            <a:rect l="l" t="t" r="r" b="b"/>
            <a:pathLst>
              <a:path w="263525" h="280035">
                <a:moveTo>
                  <a:pt x="263017" y="0"/>
                </a:moveTo>
                <a:lnTo>
                  <a:pt x="0" y="33756"/>
                </a:lnTo>
                <a:lnTo>
                  <a:pt x="165265" y="279895"/>
                </a:lnTo>
                <a:lnTo>
                  <a:pt x="263017" y="0"/>
                </a:lnTo>
                <a:close/>
              </a:path>
            </a:pathLst>
          </a:custGeom>
          <a:solidFill>
            <a:srgbClr val="FFC000"/>
          </a:solidFill>
        </p:spPr>
        <p:txBody>
          <a:bodyPr wrap="square" lIns="0" tIns="0" rIns="0" bIns="0" rtlCol="0"/>
          <a:lstStyle/>
          <a:p>
            <a:endParaRPr/>
          </a:p>
        </p:txBody>
      </p:sp>
      <p:sp>
        <p:nvSpPr>
          <p:cNvPr id="18" name="object 18"/>
          <p:cNvSpPr/>
          <p:nvPr/>
        </p:nvSpPr>
        <p:spPr>
          <a:xfrm>
            <a:off x="8043757" y="2307335"/>
            <a:ext cx="2755265" cy="1816100"/>
          </a:xfrm>
          <a:custGeom>
            <a:avLst/>
            <a:gdLst/>
            <a:ahLst/>
            <a:cxnLst/>
            <a:rect l="l" t="t" r="r" b="b"/>
            <a:pathLst>
              <a:path w="2755265" h="1816100">
                <a:moveTo>
                  <a:pt x="2754655" y="0"/>
                </a:moveTo>
                <a:lnTo>
                  <a:pt x="0" y="1816023"/>
                </a:lnTo>
              </a:path>
            </a:pathLst>
          </a:custGeom>
          <a:ln w="88392">
            <a:solidFill>
              <a:srgbClr val="FFC000"/>
            </a:solidFill>
          </a:ln>
        </p:spPr>
        <p:txBody>
          <a:bodyPr wrap="square" lIns="0" tIns="0" rIns="0" bIns="0" rtlCol="0"/>
          <a:lstStyle/>
          <a:p>
            <a:endParaRPr/>
          </a:p>
        </p:txBody>
      </p:sp>
      <p:sp>
        <p:nvSpPr>
          <p:cNvPr id="19" name="object 19"/>
          <p:cNvSpPr/>
          <p:nvPr/>
        </p:nvSpPr>
        <p:spPr>
          <a:xfrm>
            <a:off x="7859271" y="3988334"/>
            <a:ext cx="294640" cy="257175"/>
          </a:xfrm>
          <a:custGeom>
            <a:avLst/>
            <a:gdLst/>
            <a:ahLst/>
            <a:cxnLst/>
            <a:rect l="l" t="t" r="r" b="b"/>
            <a:pathLst>
              <a:path w="294640" h="257175">
                <a:moveTo>
                  <a:pt x="148399" y="0"/>
                </a:moveTo>
                <a:lnTo>
                  <a:pt x="0" y="256654"/>
                </a:lnTo>
                <a:lnTo>
                  <a:pt x="294360" y="221386"/>
                </a:lnTo>
                <a:lnTo>
                  <a:pt x="148399" y="0"/>
                </a:lnTo>
                <a:close/>
              </a:path>
            </a:pathLst>
          </a:custGeom>
          <a:solidFill>
            <a:srgbClr val="FFC000"/>
          </a:solidFill>
        </p:spPr>
        <p:txBody>
          <a:bodyPr wrap="square" lIns="0" tIns="0" rIns="0" bIns="0" rtlCol="0"/>
          <a:lstStyle/>
          <a:p>
            <a:endParaRPr/>
          </a:p>
        </p:txBody>
      </p:sp>
      <p:sp>
        <p:nvSpPr>
          <p:cNvPr id="20" name="object 20"/>
          <p:cNvSpPr txBox="1"/>
          <p:nvPr/>
        </p:nvSpPr>
        <p:spPr>
          <a:xfrm>
            <a:off x="6982095" y="1640813"/>
            <a:ext cx="1914525" cy="391160"/>
          </a:xfrm>
          <a:prstGeom prst="rect">
            <a:avLst/>
          </a:prstGeom>
        </p:spPr>
        <p:txBody>
          <a:bodyPr vert="horz" wrap="square" lIns="0" tIns="12700" rIns="0" bIns="0" rtlCol="0">
            <a:spAutoFit/>
          </a:bodyPr>
          <a:lstStyle/>
          <a:p>
            <a:pPr marL="12700">
              <a:lnSpc>
                <a:spcPct val="100000"/>
              </a:lnSpc>
              <a:spcBef>
                <a:spcPts val="100"/>
              </a:spcBef>
            </a:pPr>
            <a:r>
              <a:rPr sz="2400" b="1" spc="-15" dirty="0">
                <a:solidFill>
                  <a:srgbClr val="742217"/>
                </a:solidFill>
                <a:latin typeface="Cambria"/>
                <a:cs typeface="Cambria"/>
              </a:rPr>
              <a:t>Facial/Buccal</a:t>
            </a:r>
            <a:endParaRPr sz="2400">
              <a:latin typeface="Cambria"/>
              <a:cs typeface="Cambria"/>
            </a:endParaRPr>
          </a:p>
        </p:txBody>
      </p:sp>
      <p:sp>
        <p:nvSpPr>
          <p:cNvPr id="21" name="object 21"/>
          <p:cNvSpPr txBox="1"/>
          <p:nvPr/>
        </p:nvSpPr>
        <p:spPr>
          <a:xfrm>
            <a:off x="9602156" y="1871547"/>
            <a:ext cx="2277110"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742217"/>
                </a:solidFill>
                <a:latin typeface="Cambria"/>
                <a:cs typeface="Cambria"/>
              </a:rPr>
              <a:t>Incisal/Occlusal</a:t>
            </a:r>
            <a:endParaRPr sz="2400">
              <a:latin typeface="Cambria"/>
              <a:cs typeface="Cambria"/>
            </a:endParaRPr>
          </a:p>
        </p:txBody>
      </p:sp>
      <p:sp>
        <p:nvSpPr>
          <p:cNvPr id="22" name="object 22"/>
          <p:cNvSpPr txBox="1"/>
          <p:nvPr/>
        </p:nvSpPr>
        <p:spPr>
          <a:xfrm>
            <a:off x="1544463" y="5245378"/>
            <a:ext cx="2656205" cy="1344295"/>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742217"/>
                </a:solidFill>
                <a:latin typeface="Cambria"/>
                <a:cs typeface="Cambria"/>
              </a:rPr>
              <a:t>Lingual/Palatal</a:t>
            </a:r>
            <a:endParaRPr sz="2400">
              <a:latin typeface="Cambria"/>
              <a:cs typeface="Cambria"/>
            </a:endParaRPr>
          </a:p>
          <a:p>
            <a:pPr>
              <a:lnSpc>
                <a:spcPct val="100000"/>
              </a:lnSpc>
              <a:spcBef>
                <a:spcPts val="25"/>
              </a:spcBef>
            </a:pPr>
            <a:endParaRPr sz="4000">
              <a:latin typeface="Times New Roman"/>
              <a:cs typeface="Times New Roman"/>
            </a:endParaRPr>
          </a:p>
          <a:p>
            <a:pPr marL="1506220">
              <a:lnSpc>
                <a:spcPct val="100000"/>
              </a:lnSpc>
            </a:pPr>
            <a:r>
              <a:rPr sz="2400" b="1" spc="-20" dirty="0">
                <a:solidFill>
                  <a:srgbClr val="742217"/>
                </a:solidFill>
                <a:latin typeface="Cambria"/>
                <a:cs typeface="Cambria"/>
              </a:rPr>
              <a:t>Gingival</a:t>
            </a:r>
            <a:endParaRPr sz="2400">
              <a:latin typeface="Cambria"/>
              <a:cs typeface="Cambria"/>
            </a:endParaRPr>
          </a:p>
        </p:txBody>
      </p:sp>
      <p:sp>
        <p:nvSpPr>
          <p:cNvPr id="23" name="object 23"/>
          <p:cNvSpPr/>
          <p:nvPr/>
        </p:nvSpPr>
        <p:spPr>
          <a:xfrm>
            <a:off x="5159227" y="1845564"/>
            <a:ext cx="1785620" cy="939800"/>
          </a:xfrm>
          <a:custGeom>
            <a:avLst/>
            <a:gdLst/>
            <a:ahLst/>
            <a:cxnLst/>
            <a:rect l="l" t="t" r="r" b="b"/>
            <a:pathLst>
              <a:path w="1785620" h="939800">
                <a:moveTo>
                  <a:pt x="1785239" y="0"/>
                </a:moveTo>
                <a:lnTo>
                  <a:pt x="0" y="939342"/>
                </a:lnTo>
              </a:path>
            </a:pathLst>
          </a:custGeom>
          <a:ln w="88392">
            <a:solidFill>
              <a:srgbClr val="FFC000"/>
            </a:solidFill>
          </a:ln>
        </p:spPr>
        <p:txBody>
          <a:bodyPr wrap="square" lIns="0" tIns="0" rIns="0" bIns="0" rtlCol="0"/>
          <a:lstStyle/>
          <a:p>
            <a:endParaRPr/>
          </a:p>
        </p:txBody>
      </p:sp>
      <p:sp>
        <p:nvSpPr>
          <p:cNvPr id="24" name="object 24"/>
          <p:cNvSpPr/>
          <p:nvPr/>
        </p:nvSpPr>
        <p:spPr>
          <a:xfrm>
            <a:off x="4963667" y="2646979"/>
            <a:ext cx="296545" cy="241300"/>
          </a:xfrm>
          <a:custGeom>
            <a:avLst/>
            <a:gdLst/>
            <a:ahLst/>
            <a:cxnLst/>
            <a:rect l="l" t="t" r="r" b="b"/>
            <a:pathLst>
              <a:path w="296545" h="241300">
                <a:moveTo>
                  <a:pt x="172923" y="0"/>
                </a:moveTo>
                <a:lnTo>
                  <a:pt x="0" y="240817"/>
                </a:lnTo>
                <a:lnTo>
                  <a:pt x="296417" y="234670"/>
                </a:lnTo>
                <a:lnTo>
                  <a:pt x="172923" y="0"/>
                </a:lnTo>
                <a:close/>
              </a:path>
            </a:pathLst>
          </a:custGeom>
          <a:solidFill>
            <a:srgbClr val="FFC000"/>
          </a:solidFill>
        </p:spPr>
        <p:txBody>
          <a:bodyPr wrap="square" lIns="0" tIns="0" rIns="0" bIns="0" rtlCol="0"/>
          <a:lstStyle/>
          <a:p>
            <a:endParaRPr/>
          </a:p>
        </p:txBody>
      </p:sp>
      <p:sp>
        <p:nvSpPr>
          <p:cNvPr id="25" name="Slide Number Placeholder 24"/>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193" y="0"/>
            <a:ext cx="1122045" cy="5329555"/>
          </a:xfrm>
          <a:custGeom>
            <a:avLst/>
            <a:gdLst/>
            <a:ahLst/>
            <a:cxnLst/>
            <a:rect l="l" t="t" r="r" b="b"/>
            <a:pathLst>
              <a:path w="1122045" h="5329555">
                <a:moveTo>
                  <a:pt x="1121664" y="0"/>
                </a:moveTo>
                <a:lnTo>
                  <a:pt x="867829" y="0"/>
                </a:lnTo>
                <a:lnTo>
                  <a:pt x="0" y="5286565"/>
                </a:lnTo>
                <a:lnTo>
                  <a:pt x="247497" y="5329428"/>
                </a:lnTo>
                <a:lnTo>
                  <a:pt x="1121664" y="0"/>
                </a:lnTo>
                <a:close/>
              </a:path>
            </a:pathLst>
          </a:custGeom>
          <a:solidFill>
            <a:srgbClr val="D34817"/>
          </a:solidFill>
        </p:spPr>
        <p:txBody>
          <a:bodyPr wrap="square" lIns="0" tIns="0" rIns="0" bIns="0" rtlCol="0"/>
          <a:lstStyle/>
          <a:p>
            <a:endParaRPr/>
          </a:p>
        </p:txBody>
      </p:sp>
      <p:sp>
        <p:nvSpPr>
          <p:cNvPr id="3" name="object 3"/>
          <p:cNvSpPr/>
          <p:nvPr/>
        </p:nvSpPr>
        <p:spPr>
          <a:xfrm>
            <a:off x="150876" y="0"/>
            <a:ext cx="1117600" cy="5278120"/>
          </a:xfrm>
          <a:custGeom>
            <a:avLst/>
            <a:gdLst/>
            <a:ahLst/>
            <a:cxnLst/>
            <a:rect l="l" t="t" r="r" b="b"/>
            <a:pathLst>
              <a:path w="1117600" h="5278120">
                <a:moveTo>
                  <a:pt x="1117091" y="0"/>
                </a:moveTo>
                <a:lnTo>
                  <a:pt x="864793" y="0"/>
                </a:lnTo>
                <a:lnTo>
                  <a:pt x="0" y="5239512"/>
                </a:lnTo>
                <a:lnTo>
                  <a:pt x="249123" y="5277612"/>
                </a:lnTo>
                <a:lnTo>
                  <a:pt x="1117091" y="0"/>
                </a:lnTo>
                <a:close/>
              </a:path>
            </a:pathLst>
          </a:custGeom>
          <a:solidFill>
            <a:srgbClr val="595958"/>
          </a:solidFill>
        </p:spPr>
        <p:txBody>
          <a:bodyPr wrap="square" lIns="0" tIns="0" rIns="0" bIns="0" rtlCol="0"/>
          <a:lstStyle/>
          <a:p>
            <a:endParaRPr/>
          </a:p>
        </p:txBody>
      </p:sp>
      <p:sp>
        <p:nvSpPr>
          <p:cNvPr id="4" name="object 4"/>
          <p:cNvSpPr/>
          <p:nvPr/>
        </p:nvSpPr>
        <p:spPr>
          <a:xfrm>
            <a:off x="150881" y="5239511"/>
            <a:ext cx="1228725" cy="1618615"/>
          </a:xfrm>
          <a:custGeom>
            <a:avLst/>
            <a:gdLst/>
            <a:ahLst/>
            <a:cxnLst/>
            <a:rect l="l" t="t" r="r" b="b"/>
            <a:pathLst>
              <a:path w="1228725" h="1618615">
                <a:moveTo>
                  <a:pt x="0" y="0"/>
                </a:moveTo>
                <a:lnTo>
                  <a:pt x="1174381" y="1618488"/>
                </a:lnTo>
                <a:lnTo>
                  <a:pt x="1228344" y="1618488"/>
                </a:lnTo>
                <a:lnTo>
                  <a:pt x="0" y="0"/>
                </a:lnTo>
                <a:close/>
              </a:path>
            </a:pathLst>
          </a:custGeom>
          <a:solidFill>
            <a:srgbClr val="212121"/>
          </a:solidFill>
        </p:spPr>
        <p:txBody>
          <a:bodyPr wrap="square" lIns="0" tIns="0" rIns="0" bIns="0" rtlCol="0"/>
          <a:lstStyle/>
          <a:p>
            <a:endParaRPr/>
          </a:p>
        </p:txBody>
      </p:sp>
      <p:sp>
        <p:nvSpPr>
          <p:cNvPr id="5" name="object 5"/>
          <p:cNvSpPr/>
          <p:nvPr/>
        </p:nvSpPr>
        <p:spPr>
          <a:xfrm>
            <a:off x="457202" y="5291328"/>
            <a:ext cx="1495425" cy="1567180"/>
          </a:xfrm>
          <a:custGeom>
            <a:avLst/>
            <a:gdLst/>
            <a:ahLst/>
            <a:cxnLst/>
            <a:rect l="l" t="t" r="r" b="b"/>
            <a:pathLst>
              <a:path w="1495425" h="1567179">
                <a:moveTo>
                  <a:pt x="0" y="0"/>
                </a:moveTo>
                <a:lnTo>
                  <a:pt x="1442669" y="1566672"/>
                </a:lnTo>
                <a:lnTo>
                  <a:pt x="1495044" y="1566672"/>
                </a:lnTo>
                <a:lnTo>
                  <a:pt x="0" y="0"/>
                </a:lnTo>
                <a:close/>
              </a:path>
            </a:pathLst>
          </a:custGeom>
          <a:solidFill>
            <a:srgbClr val="69240C"/>
          </a:solidFill>
        </p:spPr>
        <p:txBody>
          <a:bodyPr wrap="square" lIns="0" tIns="0" rIns="0" bIns="0" rtlCol="0"/>
          <a:lstStyle/>
          <a:p>
            <a:endParaRPr/>
          </a:p>
        </p:txBody>
      </p:sp>
      <p:sp>
        <p:nvSpPr>
          <p:cNvPr id="6" name="object 6"/>
          <p:cNvSpPr/>
          <p:nvPr/>
        </p:nvSpPr>
        <p:spPr>
          <a:xfrm>
            <a:off x="457200" y="5286755"/>
            <a:ext cx="2131060" cy="1571625"/>
          </a:xfrm>
          <a:custGeom>
            <a:avLst/>
            <a:gdLst/>
            <a:ahLst/>
            <a:cxnLst/>
            <a:rect l="l" t="t" r="r" b="b"/>
            <a:pathLst>
              <a:path w="2131060" h="1571625">
                <a:moveTo>
                  <a:pt x="0" y="0"/>
                </a:moveTo>
                <a:lnTo>
                  <a:pt x="0" y="4762"/>
                </a:lnTo>
                <a:lnTo>
                  <a:pt x="1495513" y="1571244"/>
                </a:lnTo>
                <a:lnTo>
                  <a:pt x="2130552" y="1571244"/>
                </a:lnTo>
                <a:lnTo>
                  <a:pt x="247662" y="42849"/>
                </a:lnTo>
                <a:lnTo>
                  <a:pt x="0" y="0"/>
                </a:lnTo>
                <a:close/>
              </a:path>
            </a:pathLst>
          </a:custGeom>
          <a:solidFill>
            <a:srgbClr val="9E3611"/>
          </a:solidFill>
        </p:spPr>
        <p:txBody>
          <a:bodyPr wrap="square" lIns="0" tIns="0" rIns="0" bIns="0" rtlCol="0"/>
          <a:lstStyle/>
          <a:p>
            <a:endParaRPr/>
          </a:p>
        </p:txBody>
      </p:sp>
      <p:sp>
        <p:nvSpPr>
          <p:cNvPr id="7" name="object 7"/>
          <p:cNvSpPr/>
          <p:nvPr/>
        </p:nvSpPr>
        <p:spPr>
          <a:xfrm>
            <a:off x="150873" y="5239511"/>
            <a:ext cx="1694814" cy="1618615"/>
          </a:xfrm>
          <a:custGeom>
            <a:avLst/>
            <a:gdLst/>
            <a:ahLst/>
            <a:cxnLst/>
            <a:rect l="l" t="t" r="r" b="b"/>
            <a:pathLst>
              <a:path w="1694814" h="1618615">
                <a:moveTo>
                  <a:pt x="0" y="0"/>
                </a:moveTo>
                <a:lnTo>
                  <a:pt x="1228178" y="1618488"/>
                </a:lnTo>
                <a:lnTo>
                  <a:pt x="1694688" y="1618488"/>
                </a:lnTo>
                <a:lnTo>
                  <a:pt x="291973" y="95199"/>
                </a:lnTo>
                <a:lnTo>
                  <a:pt x="244360" y="42837"/>
                </a:lnTo>
                <a:lnTo>
                  <a:pt x="249135" y="42837"/>
                </a:lnTo>
                <a:lnTo>
                  <a:pt x="249135" y="38087"/>
                </a:lnTo>
                <a:lnTo>
                  <a:pt x="244360" y="38087"/>
                </a:lnTo>
                <a:lnTo>
                  <a:pt x="0" y="0"/>
                </a:lnTo>
                <a:close/>
              </a:path>
            </a:pathLst>
          </a:custGeom>
          <a:solidFill>
            <a:srgbClr val="3E3E3E"/>
          </a:solidFill>
        </p:spPr>
        <p:txBody>
          <a:bodyPr wrap="square" lIns="0" tIns="0" rIns="0" bIns="0" rtlCol="0"/>
          <a:lstStyle/>
          <a:p>
            <a:endParaRPr/>
          </a:p>
        </p:txBody>
      </p:sp>
      <p:sp>
        <p:nvSpPr>
          <p:cNvPr id="8" name="object 8"/>
          <p:cNvSpPr txBox="1"/>
          <p:nvPr/>
        </p:nvSpPr>
        <p:spPr>
          <a:xfrm>
            <a:off x="1612884" y="1192847"/>
            <a:ext cx="10003155" cy="756920"/>
          </a:xfrm>
          <a:prstGeom prst="rect">
            <a:avLst/>
          </a:prstGeom>
        </p:spPr>
        <p:txBody>
          <a:bodyPr vert="horz" wrap="square" lIns="0" tIns="12700" rIns="0" bIns="0" rtlCol="0">
            <a:spAutoFit/>
          </a:bodyPr>
          <a:lstStyle/>
          <a:p>
            <a:pPr marL="299085" marR="5080" indent="-287020">
              <a:lnSpc>
                <a:spcPct val="100000"/>
              </a:lnSpc>
              <a:spcBef>
                <a:spcPts val="100"/>
              </a:spcBef>
              <a:buClr>
                <a:srgbClr val="9E3611"/>
              </a:buClr>
              <a:buFont typeface="Arial"/>
              <a:buChar char="•"/>
              <a:tabLst>
                <a:tab pos="299085" algn="l"/>
                <a:tab pos="299720" algn="l"/>
              </a:tabLst>
            </a:pPr>
            <a:r>
              <a:rPr sz="2400" spc="-15" dirty="0">
                <a:latin typeface="Cambria"/>
                <a:cs typeface="Cambria"/>
              </a:rPr>
              <a:t>Gingival </a:t>
            </a:r>
            <a:r>
              <a:rPr sz="2400" spc="-10" dirty="0">
                <a:latin typeface="Cambria"/>
                <a:cs typeface="Cambria"/>
              </a:rPr>
              <a:t>embrasures </a:t>
            </a:r>
            <a:r>
              <a:rPr sz="2400" spc="-5" dirty="0">
                <a:latin typeface="Cambria"/>
                <a:cs typeface="Cambria"/>
              </a:rPr>
              <a:t>filled </a:t>
            </a:r>
            <a:r>
              <a:rPr sz="2400" dirty="0">
                <a:latin typeface="Cambria"/>
                <a:cs typeface="Cambria"/>
              </a:rPr>
              <a:t>with </a:t>
            </a:r>
            <a:r>
              <a:rPr sz="2400" spc="-5" dirty="0">
                <a:latin typeface="Cambria"/>
                <a:cs typeface="Cambria"/>
              </a:rPr>
              <a:t>papilla </a:t>
            </a:r>
            <a:r>
              <a:rPr sz="2400" dirty="0">
                <a:latin typeface="Cambria"/>
                <a:cs typeface="Cambria"/>
              </a:rPr>
              <a:t>– </a:t>
            </a:r>
            <a:r>
              <a:rPr sz="2400" spc="-15" dirty="0">
                <a:latin typeface="Cambria"/>
                <a:cs typeface="Cambria"/>
              </a:rPr>
              <a:t>prevents </a:t>
            </a:r>
            <a:r>
              <a:rPr sz="2400" spc="-10" dirty="0">
                <a:latin typeface="Cambria"/>
                <a:cs typeface="Cambria"/>
              </a:rPr>
              <a:t>food </a:t>
            </a:r>
            <a:r>
              <a:rPr sz="2400" dirty="0">
                <a:latin typeface="Cambria"/>
                <a:cs typeface="Cambria"/>
              </a:rPr>
              <a:t>being </a:t>
            </a:r>
            <a:r>
              <a:rPr sz="2400" spc="-10" dirty="0">
                <a:latin typeface="Cambria"/>
                <a:cs typeface="Cambria"/>
              </a:rPr>
              <a:t>trapped </a:t>
            </a:r>
            <a:r>
              <a:rPr sz="2400" spc="5" dirty="0">
                <a:latin typeface="Cambria"/>
                <a:cs typeface="Cambria"/>
              </a:rPr>
              <a:t>in  </a:t>
            </a:r>
            <a:r>
              <a:rPr sz="2400" spc="-5" dirty="0">
                <a:latin typeface="Cambria"/>
                <a:cs typeface="Cambria"/>
              </a:rPr>
              <a:t>this region</a:t>
            </a:r>
            <a:endParaRPr sz="2400">
              <a:latin typeface="Cambria"/>
              <a:cs typeface="Cambria"/>
            </a:endParaRPr>
          </a:p>
        </p:txBody>
      </p:sp>
      <p:sp>
        <p:nvSpPr>
          <p:cNvPr id="9" name="object 9"/>
          <p:cNvSpPr txBox="1"/>
          <p:nvPr/>
        </p:nvSpPr>
        <p:spPr>
          <a:xfrm>
            <a:off x="2070084" y="2366327"/>
            <a:ext cx="1521460" cy="909319"/>
          </a:xfrm>
          <a:prstGeom prst="rect">
            <a:avLst/>
          </a:prstGeom>
        </p:spPr>
        <p:txBody>
          <a:bodyPr vert="horz" wrap="square" lIns="0" tIns="88900" rIns="0" bIns="0" rtlCol="0">
            <a:spAutoFit/>
          </a:bodyPr>
          <a:lstStyle/>
          <a:p>
            <a:pPr marL="299085" indent="-287020">
              <a:lnSpc>
                <a:spcPct val="100000"/>
              </a:lnSpc>
              <a:spcBef>
                <a:spcPts val="700"/>
              </a:spcBef>
              <a:buClr>
                <a:srgbClr val="9E3611"/>
              </a:buClr>
              <a:buFont typeface="Arial"/>
              <a:buChar char="•"/>
              <a:tabLst>
                <a:tab pos="299085" algn="l"/>
                <a:tab pos="299720" algn="l"/>
              </a:tabLst>
            </a:pPr>
            <a:r>
              <a:rPr sz="2400" spc="-5" dirty="0">
                <a:latin typeface="Cambria"/>
                <a:cs typeface="Cambria"/>
              </a:rPr>
              <a:t>Anterior</a:t>
            </a:r>
            <a:endParaRPr sz="2400">
              <a:latin typeface="Cambria"/>
              <a:cs typeface="Cambria"/>
            </a:endParaRPr>
          </a:p>
          <a:p>
            <a:pPr marL="299085" indent="-287020">
              <a:lnSpc>
                <a:spcPct val="100000"/>
              </a:lnSpc>
              <a:spcBef>
                <a:spcPts val="600"/>
              </a:spcBef>
              <a:buClr>
                <a:srgbClr val="9E3611"/>
              </a:buClr>
              <a:buFont typeface="Arial"/>
              <a:buChar char="•"/>
              <a:tabLst>
                <a:tab pos="299085" algn="l"/>
                <a:tab pos="299720" algn="l"/>
              </a:tabLst>
            </a:pPr>
            <a:r>
              <a:rPr sz="2400" spc="-45" dirty="0">
                <a:latin typeface="Cambria"/>
                <a:cs typeface="Cambria"/>
              </a:rPr>
              <a:t>P</a:t>
            </a:r>
            <a:r>
              <a:rPr sz="2400" spc="-5" dirty="0">
                <a:latin typeface="Cambria"/>
                <a:cs typeface="Cambria"/>
              </a:rPr>
              <a:t>o</a:t>
            </a:r>
            <a:r>
              <a:rPr sz="2400" dirty="0">
                <a:latin typeface="Cambria"/>
                <a:cs typeface="Cambria"/>
              </a:rPr>
              <a:t>s</a:t>
            </a:r>
            <a:r>
              <a:rPr sz="2400" spc="-25" dirty="0">
                <a:latin typeface="Cambria"/>
                <a:cs typeface="Cambria"/>
              </a:rPr>
              <a:t>t</a:t>
            </a:r>
            <a:r>
              <a:rPr sz="2400" spc="5" dirty="0">
                <a:latin typeface="Cambria"/>
                <a:cs typeface="Cambria"/>
              </a:rPr>
              <a:t>e</a:t>
            </a:r>
            <a:r>
              <a:rPr sz="2400" dirty="0">
                <a:latin typeface="Cambria"/>
                <a:cs typeface="Cambria"/>
              </a:rPr>
              <a:t>r</a:t>
            </a:r>
            <a:r>
              <a:rPr sz="2400" spc="5" dirty="0">
                <a:latin typeface="Cambria"/>
                <a:cs typeface="Cambria"/>
              </a:rPr>
              <a:t>i</a:t>
            </a:r>
            <a:r>
              <a:rPr sz="2400" spc="-5" dirty="0">
                <a:latin typeface="Cambria"/>
                <a:cs typeface="Cambria"/>
              </a:rPr>
              <a:t>or</a:t>
            </a:r>
            <a:endParaRPr sz="2400">
              <a:latin typeface="Cambria"/>
              <a:cs typeface="Cambria"/>
            </a:endParaRPr>
          </a:p>
        </p:txBody>
      </p:sp>
      <p:sp>
        <p:nvSpPr>
          <p:cNvPr id="10" name="object 10"/>
          <p:cNvSpPr txBox="1"/>
          <p:nvPr/>
        </p:nvSpPr>
        <p:spPr>
          <a:xfrm>
            <a:off x="3898884" y="2366327"/>
            <a:ext cx="2721610" cy="909319"/>
          </a:xfrm>
          <a:prstGeom prst="rect">
            <a:avLst/>
          </a:prstGeom>
        </p:spPr>
        <p:txBody>
          <a:bodyPr vert="horz" wrap="square" lIns="0" tIns="88900" rIns="0" bIns="0" rtlCol="0">
            <a:spAutoFit/>
          </a:bodyPr>
          <a:lstStyle/>
          <a:p>
            <a:pPr marL="12700">
              <a:lnSpc>
                <a:spcPct val="100000"/>
              </a:lnSpc>
              <a:spcBef>
                <a:spcPts val="700"/>
              </a:spcBef>
            </a:pPr>
            <a:r>
              <a:rPr sz="2400" dirty="0">
                <a:latin typeface="Cambria"/>
                <a:cs typeface="Cambria"/>
              </a:rPr>
              <a:t>: </a:t>
            </a:r>
            <a:r>
              <a:rPr sz="2400" spc="-5" dirty="0">
                <a:latin typeface="Cambria"/>
                <a:cs typeface="Cambria"/>
              </a:rPr>
              <a:t>papilla </a:t>
            </a:r>
            <a:r>
              <a:rPr sz="2400" dirty="0">
                <a:latin typeface="Cambria"/>
                <a:cs typeface="Cambria"/>
              </a:rPr>
              <a:t>is</a:t>
            </a:r>
            <a:r>
              <a:rPr sz="2400" spc="-85" dirty="0">
                <a:latin typeface="Cambria"/>
                <a:cs typeface="Cambria"/>
              </a:rPr>
              <a:t> </a:t>
            </a:r>
            <a:r>
              <a:rPr sz="2400" dirty="0">
                <a:latin typeface="Cambria"/>
                <a:cs typeface="Cambria"/>
              </a:rPr>
              <a:t>triangular</a:t>
            </a:r>
            <a:endParaRPr sz="2400">
              <a:latin typeface="Cambria"/>
              <a:cs typeface="Cambria"/>
            </a:endParaRPr>
          </a:p>
          <a:p>
            <a:pPr marL="12700">
              <a:lnSpc>
                <a:spcPct val="100000"/>
              </a:lnSpc>
              <a:spcBef>
                <a:spcPts val="600"/>
              </a:spcBef>
            </a:pPr>
            <a:r>
              <a:rPr sz="2400" dirty="0">
                <a:latin typeface="Cambria"/>
                <a:cs typeface="Cambria"/>
              </a:rPr>
              <a:t>: </a:t>
            </a:r>
            <a:r>
              <a:rPr sz="2400" spc="-5" dirty="0">
                <a:latin typeface="Cambria"/>
                <a:cs typeface="Cambria"/>
              </a:rPr>
              <a:t>tent shaped</a:t>
            </a:r>
            <a:r>
              <a:rPr sz="2400" spc="-25" dirty="0">
                <a:latin typeface="Cambria"/>
                <a:cs typeface="Cambria"/>
              </a:rPr>
              <a:t> </a:t>
            </a:r>
            <a:r>
              <a:rPr sz="2400" spc="-5" dirty="0">
                <a:latin typeface="Cambria"/>
                <a:cs typeface="Cambria"/>
              </a:rPr>
              <a:t>(col)</a:t>
            </a:r>
            <a:endParaRPr sz="2400">
              <a:latin typeface="Cambria"/>
              <a:cs typeface="Cambria"/>
            </a:endParaRPr>
          </a:p>
        </p:txBody>
      </p:sp>
      <p:sp>
        <p:nvSpPr>
          <p:cNvPr id="11" name="object 11"/>
          <p:cNvSpPr txBox="1"/>
          <p:nvPr/>
        </p:nvSpPr>
        <p:spPr>
          <a:xfrm>
            <a:off x="1612884" y="4652327"/>
            <a:ext cx="10002520" cy="1122680"/>
          </a:xfrm>
          <a:prstGeom prst="rect">
            <a:avLst/>
          </a:prstGeom>
        </p:spPr>
        <p:txBody>
          <a:bodyPr vert="horz" wrap="square" lIns="0" tIns="12700" rIns="0" bIns="0" rtlCol="0">
            <a:spAutoFit/>
          </a:bodyPr>
          <a:lstStyle/>
          <a:p>
            <a:pPr marL="299085" marR="5080" indent="-287020" algn="just">
              <a:lnSpc>
                <a:spcPct val="100000"/>
              </a:lnSpc>
              <a:spcBef>
                <a:spcPts val="100"/>
              </a:spcBef>
              <a:buClr>
                <a:srgbClr val="9E3611"/>
              </a:buClr>
              <a:buFont typeface="Arial"/>
              <a:buChar char="•"/>
              <a:tabLst>
                <a:tab pos="299720" algn="l"/>
              </a:tabLst>
            </a:pPr>
            <a:r>
              <a:rPr sz="2400" spc="-10" dirty="0">
                <a:latin typeface="Cambria"/>
                <a:cs typeface="Cambria"/>
              </a:rPr>
              <a:t>Correct </a:t>
            </a:r>
            <a:r>
              <a:rPr sz="2400" spc="-5" dirty="0">
                <a:latin typeface="Cambria"/>
                <a:cs typeface="Cambria"/>
              </a:rPr>
              <a:t>relationship </a:t>
            </a:r>
            <a:r>
              <a:rPr sz="2400" spc="-10" dirty="0">
                <a:latin typeface="Cambria"/>
                <a:cs typeface="Cambria"/>
              </a:rPr>
              <a:t>of embrasures, </a:t>
            </a:r>
            <a:r>
              <a:rPr sz="2400" spc="-5" dirty="0">
                <a:latin typeface="Cambria"/>
                <a:cs typeface="Cambria"/>
              </a:rPr>
              <a:t>cusps, </a:t>
            </a:r>
            <a:r>
              <a:rPr sz="2400" dirty="0">
                <a:latin typeface="Cambria"/>
                <a:cs typeface="Cambria"/>
              </a:rPr>
              <a:t>sulci, </a:t>
            </a:r>
            <a:r>
              <a:rPr sz="2400" spc="-5" dirty="0">
                <a:latin typeface="Cambria"/>
                <a:cs typeface="Cambria"/>
              </a:rPr>
              <a:t>marginal </a:t>
            </a:r>
            <a:r>
              <a:rPr sz="2400" dirty="0">
                <a:latin typeface="Cambria"/>
                <a:cs typeface="Cambria"/>
              </a:rPr>
              <a:t>ridges &amp; </a:t>
            </a:r>
            <a:r>
              <a:rPr sz="2400" spc="-20" dirty="0">
                <a:latin typeface="Cambria"/>
                <a:cs typeface="Cambria"/>
              </a:rPr>
              <a:t>grooves  </a:t>
            </a:r>
            <a:r>
              <a:rPr sz="2400" spc="-5" dirty="0">
                <a:latin typeface="Cambria"/>
                <a:cs typeface="Cambria"/>
              </a:rPr>
              <a:t>of adjacent </a:t>
            </a:r>
            <a:r>
              <a:rPr sz="2400" dirty="0">
                <a:latin typeface="Cambria"/>
                <a:cs typeface="Cambria"/>
              </a:rPr>
              <a:t>and opposing </a:t>
            </a:r>
            <a:r>
              <a:rPr sz="2400" spc="-10" dirty="0">
                <a:latin typeface="Cambria"/>
                <a:cs typeface="Cambria"/>
              </a:rPr>
              <a:t>tooth </a:t>
            </a:r>
            <a:r>
              <a:rPr sz="2400" spc="-15" dirty="0">
                <a:latin typeface="Cambria"/>
                <a:cs typeface="Cambria"/>
              </a:rPr>
              <a:t>provide </a:t>
            </a:r>
            <a:r>
              <a:rPr sz="2400" dirty="0">
                <a:latin typeface="Cambria"/>
                <a:cs typeface="Cambria"/>
              </a:rPr>
              <a:t>escape </a:t>
            </a:r>
            <a:r>
              <a:rPr sz="2400" spc="-5" dirty="0">
                <a:latin typeface="Cambria"/>
                <a:cs typeface="Cambria"/>
              </a:rPr>
              <a:t>of </a:t>
            </a:r>
            <a:r>
              <a:rPr sz="2400" spc="-10" dirty="0">
                <a:latin typeface="Cambria"/>
                <a:cs typeface="Cambria"/>
              </a:rPr>
              <a:t>food </a:t>
            </a:r>
            <a:r>
              <a:rPr sz="2400" spc="-15" dirty="0">
                <a:latin typeface="Cambria"/>
                <a:cs typeface="Cambria"/>
              </a:rPr>
              <a:t>from </a:t>
            </a:r>
            <a:r>
              <a:rPr sz="2400" spc="-5" dirty="0">
                <a:latin typeface="Cambria"/>
                <a:cs typeface="Cambria"/>
              </a:rPr>
              <a:t>the </a:t>
            </a:r>
            <a:r>
              <a:rPr sz="2400" dirty="0">
                <a:latin typeface="Cambria"/>
                <a:cs typeface="Cambria"/>
              </a:rPr>
              <a:t>occlusal  </a:t>
            </a:r>
            <a:r>
              <a:rPr sz="2400" spc="-5" dirty="0">
                <a:latin typeface="Cambria"/>
                <a:cs typeface="Cambria"/>
              </a:rPr>
              <a:t>surface </a:t>
            </a:r>
            <a:r>
              <a:rPr sz="2400" dirty="0">
                <a:latin typeface="Cambria"/>
                <a:cs typeface="Cambria"/>
              </a:rPr>
              <a:t>during</a:t>
            </a:r>
            <a:r>
              <a:rPr sz="2400" spc="-25" dirty="0">
                <a:latin typeface="Cambria"/>
                <a:cs typeface="Cambria"/>
              </a:rPr>
              <a:t> </a:t>
            </a:r>
            <a:r>
              <a:rPr sz="2400" spc="-5" dirty="0">
                <a:latin typeface="Cambria"/>
                <a:cs typeface="Cambria"/>
              </a:rPr>
              <a:t>mastication</a:t>
            </a:r>
            <a:endParaRPr sz="2400">
              <a:latin typeface="Cambria"/>
              <a:cs typeface="Cambria"/>
            </a:endParaRPr>
          </a:p>
        </p:txBody>
      </p:sp>
      <p:sp>
        <p:nvSpPr>
          <p:cNvPr id="12" name="object 12"/>
          <p:cNvSpPr/>
          <p:nvPr/>
        </p:nvSpPr>
        <p:spPr>
          <a:xfrm>
            <a:off x="7458456" y="1842516"/>
            <a:ext cx="4072127" cy="2555747"/>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7516368" y="1900427"/>
            <a:ext cx="3900525" cy="2389491"/>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7500366" y="1884426"/>
            <a:ext cx="3933825" cy="2417445"/>
          </a:xfrm>
          <a:custGeom>
            <a:avLst/>
            <a:gdLst/>
            <a:ahLst/>
            <a:cxnLst/>
            <a:rect l="l" t="t" r="r" b="b"/>
            <a:pathLst>
              <a:path w="3933825" h="2417445">
                <a:moveTo>
                  <a:pt x="0" y="0"/>
                </a:moveTo>
                <a:lnTo>
                  <a:pt x="3933444" y="0"/>
                </a:lnTo>
                <a:lnTo>
                  <a:pt x="3933444" y="2417064"/>
                </a:lnTo>
                <a:lnTo>
                  <a:pt x="0" y="2417064"/>
                </a:lnTo>
                <a:lnTo>
                  <a:pt x="0" y="0"/>
                </a:lnTo>
                <a:close/>
              </a:path>
            </a:pathLst>
          </a:custGeom>
          <a:ln w="32003">
            <a:solidFill>
              <a:srgbClr val="0070C0"/>
            </a:solidFill>
          </a:ln>
        </p:spPr>
        <p:txBody>
          <a:bodyPr wrap="square" lIns="0" tIns="0" rIns="0" bIns="0" rtlCol="0"/>
          <a:lstStyle/>
          <a:p>
            <a:endParaRPr/>
          </a:p>
        </p:txBody>
      </p:sp>
      <p:sp>
        <p:nvSpPr>
          <p:cNvPr id="15" name="object 15"/>
          <p:cNvSpPr txBox="1"/>
          <p:nvPr/>
        </p:nvSpPr>
        <p:spPr>
          <a:xfrm>
            <a:off x="11665334" y="6500674"/>
            <a:ext cx="238125" cy="203835"/>
          </a:xfrm>
          <a:prstGeom prst="rect">
            <a:avLst/>
          </a:prstGeom>
        </p:spPr>
        <p:txBody>
          <a:bodyPr vert="horz" wrap="square" lIns="0" tIns="0" rIns="0" bIns="0" rtlCol="0">
            <a:spAutoFit/>
          </a:bodyPr>
          <a:lstStyle/>
          <a:p>
            <a:pPr marL="25400">
              <a:lnSpc>
                <a:spcPts val="1425"/>
              </a:lnSpc>
            </a:pPr>
            <a:fld id="{81D60167-4931-47E6-BA6A-407CBD079E47}" type="slidenum">
              <a:rPr sz="1400" b="1" dirty="0">
                <a:latin typeface="Corbel"/>
                <a:cs typeface="Corbel"/>
              </a:rPr>
              <a:pPr marL="25400">
                <a:lnSpc>
                  <a:spcPts val="1425"/>
                </a:lnSpc>
              </a:pPr>
              <a:t>18</a:t>
            </a:fld>
            <a:endParaRPr sz="1400">
              <a:latin typeface="Corbel"/>
              <a:cs typeface="Corbel"/>
            </a:endParaRPr>
          </a:p>
        </p:txBody>
      </p:sp>
      <p:sp>
        <p:nvSpPr>
          <p:cNvPr id="16" name="Slide Number Placeholder 15"/>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193" y="0"/>
            <a:ext cx="1122045" cy="5329555"/>
          </a:xfrm>
          <a:custGeom>
            <a:avLst/>
            <a:gdLst/>
            <a:ahLst/>
            <a:cxnLst/>
            <a:rect l="l" t="t" r="r" b="b"/>
            <a:pathLst>
              <a:path w="1122045" h="5329555">
                <a:moveTo>
                  <a:pt x="1121664" y="0"/>
                </a:moveTo>
                <a:lnTo>
                  <a:pt x="867829" y="0"/>
                </a:lnTo>
                <a:lnTo>
                  <a:pt x="0" y="5286565"/>
                </a:lnTo>
                <a:lnTo>
                  <a:pt x="247497" y="5329428"/>
                </a:lnTo>
                <a:lnTo>
                  <a:pt x="1121664" y="0"/>
                </a:lnTo>
                <a:close/>
              </a:path>
            </a:pathLst>
          </a:custGeom>
          <a:solidFill>
            <a:srgbClr val="D34817"/>
          </a:solidFill>
        </p:spPr>
        <p:txBody>
          <a:bodyPr wrap="square" lIns="0" tIns="0" rIns="0" bIns="0" rtlCol="0"/>
          <a:lstStyle/>
          <a:p>
            <a:endParaRPr/>
          </a:p>
        </p:txBody>
      </p:sp>
      <p:sp>
        <p:nvSpPr>
          <p:cNvPr id="3" name="object 3"/>
          <p:cNvSpPr/>
          <p:nvPr/>
        </p:nvSpPr>
        <p:spPr>
          <a:xfrm>
            <a:off x="150876" y="0"/>
            <a:ext cx="1117600" cy="5278120"/>
          </a:xfrm>
          <a:custGeom>
            <a:avLst/>
            <a:gdLst/>
            <a:ahLst/>
            <a:cxnLst/>
            <a:rect l="l" t="t" r="r" b="b"/>
            <a:pathLst>
              <a:path w="1117600" h="5278120">
                <a:moveTo>
                  <a:pt x="1117091" y="0"/>
                </a:moveTo>
                <a:lnTo>
                  <a:pt x="864793" y="0"/>
                </a:lnTo>
                <a:lnTo>
                  <a:pt x="0" y="5239512"/>
                </a:lnTo>
                <a:lnTo>
                  <a:pt x="249123" y="5277612"/>
                </a:lnTo>
                <a:lnTo>
                  <a:pt x="1117091" y="0"/>
                </a:lnTo>
                <a:close/>
              </a:path>
            </a:pathLst>
          </a:custGeom>
          <a:solidFill>
            <a:srgbClr val="595958"/>
          </a:solidFill>
        </p:spPr>
        <p:txBody>
          <a:bodyPr wrap="square" lIns="0" tIns="0" rIns="0" bIns="0" rtlCol="0"/>
          <a:lstStyle/>
          <a:p>
            <a:endParaRPr/>
          </a:p>
        </p:txBody>
      </p:sp>
      <p:sp>
        <p:nvSpPr>
          <p:cNvPr id="4" name="object 4"/>
          <p:cNvSpPr/>
          <p:nvPr/>
        </p:nvSpPr>
        <p:spPr>
          <a:xfrm>
            <a:off x="150881" y="5239511"/>
            <a:ext cx="1228725" cy="1618615"/>
          </a:xfrm>
          <a:custGeom>
            <a:avLst/>
            <a:gdLst/>
            <a:ahLst/>
            <a:cxnLst/>
            <a:rect l="l" t="t" r="r" b="b"/>
            <a:pathLst>
              <a:path w="1228725" h="1618615">
                <a:moveTo>
                  <a:pt x="0" y="0"/>
                </a:moveTo>
                <a:lnTo>
                  <a:pt x="1174381" y="1618488"/>
                </a:lnTo>
                <a:lnTo>
                  <a:pt x="1228344" y="1618488"/>
                </a:lnTo>
                <a:lnTo>
                  <a:pt x="0" y="0"/>
                </a:lnTo>
                <a:close/>
              </a:path>
            </a:pathLst>
          </a:custGeom>
          <a:solidFill>
            <a:srgbClr val="212121"/>
          </a:solidFill>
        </p:spPr>
        <p:txBody>
          <a:bodyPr wrap="square" lIns="0" tIns="0" rIns="0" bIns="0" rtlCol="0"/>
          <a:lstStyle/>
          <a:p>
            <a:endParaRPr/>
          </a:p>
        </p:txBody>
      </p:sp>
      <p:sp>
        <p:nvSpPr>
          <p:cNvPr id="5" name="object 5"/>
          <p:cNvSpPr/>
          <p:nvPr/>
        </p:nvSpPr>
        <p:spPr>
          <a:xfrm>
            <a:off x="457202" y="5291328"/>
            <a:ext cx="1495425" cy="1567180"/>
          </a:xfrm>
          <a:custGeom>
            <a:avLst/>
            <a:gdLst/>
            <a:ahLst/>
            <a:cxnLst/>
            <a:rect l="l" t="t" r="r" b="b"/>
            <a:pathLst>
              <a:path w="1495425" h="1567179">
                <a:moveTo>
                  <a:pt x="0" y="0"/>
                </a:moveTo>
                <a:lnTo>
                  <a:pt x="1442669" y="1566672"/>
                </a:lnTo>
                <a:lnTo>
                  <a:pt x="1495044" y="1566672"/>
                </a:lnTo>
                <a:lnTo>
                  <a:pt x="0" y="0"/>
                </a:lnTo>
                <a:close/>
              </a:path>
            </a:pathLst>
          </a:custGeom>
          <a:solidFill>
            <a:srgbClr val="69240C"/>
          </a:solidFill>
        </p:spPr>
        <p:txBody>
          <a:bodyPr wrap="square" lIns="0" tIns="0" rIns="0" bIns="0" rtlCol="0"/>
          <a:lstStyle/>
          <a:p>
            <a:endParaRPr/>
          </a:p>
        </p:txBody>
      </p:sp>
      <p:sp>
        <p:nvSpPr>
          <p:cNvPr id="6" name="object 6"/>
          <p:cNvSpPr/>
          <p:nvPr/>
        </p:nvSpPr>
        <p:spPr>
          <a:xfrm>
            <a:off x="457200" y="5286755"/>
            <a:ext cx="2131060" cy="1571625"/>
          </a:xfrm>
          <a:custGeom>
            <a:avLst/>
            <a:gdLst/>
            <a:ahLst/>
            <a:cxnLst/>
            <a:rect l="l" t="t" r="r" b="b"/>
            <a:pathLst>
              <a:path w="2131060" h="1571625">
                <a:moveTo>
                  <a:pt x="0" y="0"/>
                </a:moveTo>
                <a:lnTo>
                  <a:pt x="0" y="4762"/>
                </a:lnTo>
                <a:lnTo>
                  <a:pt x="1495513" y="1571244"/>
                </a:lnTo>
                <a:lnTo>
                  <a:pt x="2130552" y="1571244"/>
                </a:lnTo>
                <a:lnTo>
                  <a:pt x="247662" y="42849"/>
                </a:lnTo>
                <a:lnTo>
                  <a:pt x="0" y="0"/>
                </a:lnTo>
                <a:close/>
              </a:path>
            </a:pathLst>
          </a:custGeom>
          <a:solidFill>
            <a:srgbClr val="9E3611"/>
          </a:solidFill>
        </p:spPr>
        <p:txBody>
          <a:bodyPr wrap="square" lIns="0" tIns="0" rIns="0" bIns="0" rtlCol="0"/>
          <a:lstStyle/>
          <a:p>
            <a:endParaRPr/>
          </a:p>
        </p:txBody>
      </p:sp>
      <p:sp>
        <p:nvSpPr>
          <p:cNvPr id="7" name="object 7"/>
          <p:cNvSpPr/>
          <p:nvPr/>
        </p:nvSpPr>
        <p:spPr>
          <a:xfrm>
            <a:off x="150873" y="5239511"/>
            <a:ext cx="1694814" cy="1618615"/>
          </a:xfrm>
          <a:custGeom>
            <a:avLst/>
            <a:gdLst/>
            <a:ahLst/>
            <a:cxnLst/>
            <a:rect l="l" t="t" r="r" b="b"/>
            <a:pathLst>
              <a:path w="1694814" h="1618615">
                <a:moveTo>
                  <a:pt x="0" y="0"/>
                </a:moveTo>
                <a:lnTo>
                  <a:pt x="1228178" y="1618488"/>
                </a:lnTo>
                <a:lnTo>
                  <a:pt x="1694688" y="1618488"/>
                </a:lnTo>
                <a:lnTo>
                  <a:pt x="291973" y="95199"/>
                </a:lnTo>
                <a:lnTo>
                  <a:pt x="244360" y="42837"/>
                </a:lnTo>
                <a:lnTo>
                  <a:pt x="249135" y="42837"/>
                </a:lnTo>
                <a:lnTo>
                  <a:pt x="249135" y="38087"/>
                </a:lnTo>
                <a:lnTo>
                  <a:pt x="244360" y="38087"/>
                </a:lnTo>
                <a:lnTo>
                  <a:pt x="0" y="0"/>
                </a:lnTo>
                <a:close/>
              </a:path>
            </a:pathLst>
          </a:custGeom>
          <a:solidFill>
            <a:srgbClr val="3E3E3E"/>
          </a:solidFill>
        </p:spPr>
        <p:txBody>
          <a:bodyPr wrap="square" lIns="0" tIns="0" rIns="0" bIns="0" rtlCol="0"/>
          <a:lstStyle/>
          <a:p>
            <a:endParaRPr/>
          </a:p>
        </p:txBody>
      </p:sp>
      <p:sp>
        <p:nvSpPr>
          <p:cNvPr id="8" name="object 8"/>
          <p:cNvSpPr txBox="1"/>
          <p:nvPr/>
        </p:nvSpPr>
        <p:spPr>
          <a:xfrm>
            <a:off x="1753553" y="1452246"/>
            <a:ext cx="10002520" cy="1640839"/>
          </a:xfrm>
          <a:prstGeom prst="rect">
            <a:avLst/>
          </a:prstGeom>
        </p:spPr>
        <p:txBody>
          <a:bodyPr vert="horz" wrap="square" lIns="0" tIns="12700" rIns="0" bIns="0" rtlCol="0">
            <a:spAutoFit/>
          </a:bodyPr>
          <a:lstStyle/>
          <a:p>
            <a:pPr marL="299085" marR="5080" indent="-287020">
              <a:lnSpc>
                <a:spcPct val="100000"/>
              </a:lnSpc>
              <a:spcBef>
                <a:spcPts val="100"/>
              </a:spcBef>
              <a:buClr>
                <a:srgbClr val="9E3611"/>
              </a:buClr>
              <a:buFont typeface="Arial"/>
              <a:buChar char="•"/>
              <a:tabLst>
                <a:tab pos="299085" algn="l"/>
                <a:tab pos="299720" algn="l"/>
              </a:tabLst>
            </a:pPr>
            <a:r>
              <a:rPr sz="2400" spc="-10" dirty="0">
                <a:latin typeface="Cambria"/>
                <a:cs typeface="Cambria"/>
              </a:rPr>
              <a:t>Embrassure </a:t>
            </a:r>
            <a:r>
              <a:rPr sz="2400" dirty="0">
                <a:latin typeface="Cambria"/>
                <a:cs typeface="Cambria"/>
              </a:rPr>
              <a:t>is </a:t>
            </a:r>
            <a:r>
              <a:rPr sz="2400" spc="-5" dirty="0">
                <a:solidFill>
                  <a:srgbClr val="0070C0"/>
                </a:solidFill>
                <a:latin typeface="Cambria"/>
                <a:cs typeface="Cambria"/>
              </a:rPr>
              <a:t>reduced</a:t>
            </a:r>
            <a:r>
              <a:rPr sz="2400" spc="-5" dirty="0">
                <a:latin typeface="Cambria"/>
                <a:cs typeface="Cambria"/>
              </a:rPr>
              <a:t>: additional stress </a:t>
            </a:r>
            <a:r>
              <a:rPr sz="2400" dirty="0">
                <a:latin typeface="Cambria"/>
                <a:cs typeface="Cambria"/>
              </a:rPr>
              <a:t>is </a:t>
            </a:r>
            <a:r>
              <a:rPr sz="2400" spc="-10" dirty="0">
                <a:latin typeface="Cambria"/>
                <a:cs typeface="Cambria"/>
              </a:rPr>
              <a:t>created </a:t>
            </a:r>
            <a:r>
              <a:rPr sz="2400" dirty="0">
                <a:latin typeface="Cambria"/>
                <a:cs typeface="Cambria"/>
              </a:rPr>
              <a:t>in </a:t>
            </a:r>
            <a:r>
              <a:rPr sz="2400" spc="-5" dirty="0">
                <a:latin typeface="Cambria"/>
                <a:cs typeface="Cambria"/>
              </a:rPr>
              <a:t>teeth </a:t>
            </a:r>
            <a:r>
              <a:rPr sz="2400" dirty="0">
                <a:latin typeface="Cambria"/>
                <a:cs typeface="Cambria"/>
              </a:rPr>
              <a:t>&amp; </a:t>
            </a:r>
            <a:r>
              <a:rPr sz="2400" spc="-5" dirty="0">
                <a:latin typeface="Cambria"/>
                <a:cs typeface="Cambria"/>
              </a:rPr>
              <a:t>supporting  structures.</a:t>
            </a:r>
            <a:endParaRPr sz="2400">
              <a:latin typeface="Cambria"/>
              <a:cs typeface="Cambria"/>
            </a:endParaRPr>
          </a:p>
          <a:p>
            <a:pPr>
              <a:lnSpc>
                <a:spcPct val="100000"/>
              </a:lnSpc>
              <a:spcBef>
                <a:spcPts val="55"/>
              </a:spcBef>
              <a:buClr>
                <a:srgbClr val="9E3611"/>
              </a:buClr>
              <a:buFont typeface="Arial"/>
              <a:buChar char="•"/>
            </a:pPr>
            <a:endParaRPr sz="3500">
              <a:latin typeface="Times New Roman"/>
              <a:cs typeface="Times New Roman"/>
            </a:endParaRPr>
          </a:p>
          <a:p>
            <a:pPr marL="299085" indent="-287020">
              <a:lnSpc>
                <a:spcPct val="100000"/>
              </a:lnSpc>
              <a:buClr>
                <a:srgbClr val="9E3611"/>
              </a:buClr>
              <a:buFont typeface="Arial"/>
              <a:buChar char="•"/>
              <a:tabLst>
                <a:tab pos="299085" algn="l"/>
                <a:tab pos="299720" algn="l"/>
              </a:tabLst>
            </a:pPr>
            <a:r>
              <a:rPr sz="2400" spc="-10" dirty="0">
                <a:latin typeface="Cambria"/>
                <a:cs typeface="Cambria"/>
              </a:rPr>
              <a:t>Embrassures </a:t>
            </a:r>
            <a:r>
              <a:rPr sz="2400" dirty="0">
                <a:latin typeface="Cambria"/>
                <a:cs typeface="Cambria"/>
              </a:rPr>
              <a:t>is </a:t>
            </a:r>
            <a:r>
              <a:rPr sz="2400" spc="-5" dirty="0">
                <a:solidFill>
                  <a:srgbClr val="C00000"/>
                </a:solidFill>
                <a:latin typeface="Cambria"/>
                <a:cs typeface="Cambria"/>
              </a:rPr>
              <a:t>large</a:t>
            </a:r>
            <a:r>
              <a:rPr sz="2400" spc="-5" dirty="0">
                <a:latin typeface="Cambria"/>
                <a:cs typeface="Cambria"/>
              </a:rPr>
              <a:t>: less </a:t>
            </a:r>
            <a:r>
              <a:rPr sz="2400" spc="-10" dirty="0">
                <a:latin typeface="Cambria"/>
                <a:cs typeface="Cambria"/>
              </a:rPr>
              <a:t>protection </a:t>
            </a:r>
            <a:r>
              <a:rPr sz="2400" spc="-15" dirty="0">
                <a:latin typeface="Cambria"/>
                <a:cs typeface="Cambria"/>
              </a:rPr>
              <a:t>to </a:t>
            </a:r>
            <a:r>
              <a:rPr sz="2400" spc="-5" dirty="0">
                <a:latin typeface="Cambria"/>
                <a:cs typeface="Cambria"/>
              </a:rPr>
              <a:t>supporting</a:t>
            </a:r>
            <a:r>
              <a:rPr sz="2400" spc="10" dirty="0">
                <a:latin typeface="Cambria"/>
                <a:cs typeface="Cambria"/>
              </a:rPr>
              <a:t> </a:t>
            </a:r>
            <a:r>
              <a:rPr sz="2400" spc="-5" dirty="0">
                <a:latin typeface="Cambria"/>
                <a:cs typeface="Cambria"/>
              </a:rPr>
              <a:t>structures</a:t>
            </a:r>
            <a:endParaRPr sz="2400">
              <a:latin typeface="Cambria"/>
              <a:cs typeface="Cambria"/>
            </a:endParaRPr>
          </a:p>
        </p:txBody>
      </p:sp>
      <p:sp>
        <p:nvSpPr>
          <p:cNvPr id="10" name="object 10"/>
          <p:cNvSpPr txBox="1"/>
          <p:nvPr/>
        </p:nvSpPr>
        <p:spPr>
          <a:xfrm>
            <a:off x="11665334" y="6500674"/>
            <a:ext cx="238125" cy="203835"/>
          </a:xfrm>
          <a:prstGeom prst="rect">
            <a:avLst/>
          </a:prstGeom>
        </p:spPr>
        <p:txBody>
          <a:bodyPr vert="horz" wrap="square" lIns="0" tIns="0" rIns="0" bIns="0" rtlCol="0">
            <a:spAutoFit/>
          </a:bodyPr>
          <a:lstStyle/>
          <a:p>
            <a:pPr marL="25400">
              <a:lnSpc>
                <a:spcPts val="1425"/>
              </a:lnSpc>
            </a:pPr>
            <a:fld id="{81D60167-4931-47E6-BA6A-407CBD079E47}" type="slidenum">
              <a:rPr sz="1400" b="1" dirty="0">
                <a:latin typeface="Corbel"/>
                <a:cs typeface="Corbel"/>
              </a:rPr>
              <a:pPr marL="25400">
                <a:lnSpc>
                  <a:spcPts val="1425"/>
                </a:lnSpc>
              </a:pPr>
              <a:t>19</a:t>
            </a:fld>
            <a:endParaRPr sz="1400">
              <a:latin typeface="Corbel"/>
              <a:cs typeface="Corbel"/>
            </a:endParaRPr>
          </a:p>
        </p:txBody>
      </p:sp>
      <p:sp>
        <p:nvSpPr>
          <p:cNvPr id="9" name="object 9"/>
          <p:cNvSpPr txBox="1"/>
          <p:nvPr/>
        </p:nvSpPr>
        <p:spPr>
          <a:xfrm>
            <a:off x="1753553" y="4027806"/>
            <a:ext cx="10003155" cy="756920"/>
          </a:xfrm>
          <a:prstGeom prst="rect">
            <a:avLst/>
          </a:prstGeom>
        </p:spPr>
        <p:txBody>
          <a:bodyPr vert="horz" wrap="square" lIns="0" tIns="12700" rIns="0" bIns="0" rtlCol="0">
            <a:spAutoFit/>
          </a:bodyPr>
          <a:lstStyle/>
          <a:p>
            <a:pPr marL="299085" marR="5080" indent="-287020">
              <a:lnSpc>
                <a:spcPct val="100000"/>
              </a:lnSpc>
              <a:spcBef>
                <a:spcPts val="100"/>
              </a:spcBef>
              <a:buClr>
                <a:srgbClr val="9E3611"/>
              </a:buClr>
              <a:buFont typeface="Arial"/>
              <a:buChar char="•"/>
              <a:tabLst>
                <a:tab pos="299085" algn="l"/>
                <a:tab pos="299720" algn="l"/>
              </a:tabLst>
            </a:pPr>
            <a:r>
              <a:rPr sz="2400" spc="-5" dirty="0">
                <a:latin typeface="Cambria"/>
                <a:cs typeface="Cambria"/>
              </a:rPr>
              <a:t>Lingual </a:t>
            </a:r>
            <a:r>
              <a:rPr sz="2400" spc="-10" dirty="0">
                <a:latin typeface="Cambria"/>
                <a:cs typeface="Cambria"/>
              </a:rPr>
              <a:t>embrasure </a:t>
            </a:r>
            <a:r>
              <a:rPr sz="2400" dirty="0">
                <a:latin typeface="Cambria"/>
                <a:cs typeface="Cambria"/>
              </a:rPr>
              <a:t>is </a:t>
            </a:r>
            <a:r>
              <a:rPr sz="2400" spc="-10" dirty="0">
                <a:latin typeface="Cambria"/>
                <a:cs typeface="Cambria"/>
              </a:rPr>
              <a:t>greater </a:t>
            </a:r>
            <a:r>
              <a:rPr sz="2400" spc="-5" dirty="0">
                <a:latin typeface="Cambria"/>
                <a:cs typeface="Cambria"/>
              </a:rPr>
              <a:t>than buccal, </a:t>
            </a:r>
            <a:r>
              <a:rPr sz="2400" dirty="0">
                <a:latin typeface="Cambria"/>
                <a:cs typeface="Cambria"/>
              </a:rPr>
              <a:t>since </a:t>
            </a:r>
            <a:r>
              <a:rPr sz="2400" spc="-10" dirty="0">
                <a:latin typeface="Cambria"/>
                <a:cs typeface="Cambria"/>
              </a:rPr>
              <a:t>tongue </a:t>
            </a:r>
            <a:r>
              <a:rPr sz="2400" dirty="0">
                <a:latin typeface="Cambria"/>
                <a:cs typeface="Cambria"/>
              </a:rPr>
              <a:t>can displace </a:t>
            </a:r>
            <a:r>
              <a:rPr sz="2400" spc="-10" dirty="0">
                <a:latin typeface="Cambria"/>
                <a:cs typeface="Cambria"/>
              </a:rPr>
              <a:t>food  </a:t>
            </a:r>
            <a:r>
              <a:rPr sz="2400" spc="-30" dirty="0">
                <a:latin typeface="Cambria"/>
                <a:cs typeface="Cambria"/>
              </a:rPr>
              <a:t>occlusally.</a:t>
            </a:r>
            <a:endParaRPr sz="2400">
              <a:latin typeface="Cambria"/>
              <a:cs typeface="Cambria"/>
            </a:endParaRPr>
          </a:p>
        </p:txBody>
      </p:sp>
      <p:sp>
        <p:nvSpPr>
          <p:cNvPr id="11" name="Slide Number Placeholder 10"/>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94368" y="1314450"/>
            <a:ext cx="9260417" cy="369332"/>
          </a:xfrm>
        </p:spPr>
        <p:txBody>
          <a:bodyPr/>
          <a:lstStyle/>
          <a:p>
            <a:pPr>
              <a:defRPr/>
            </a:pPr>
            <a:r>
              <a:rPr lang="en-US" b="1" dirty="0">
                <a:solidFill>
                  <a:schemeClr val="tx1"/>
                </a:solidFill>
                <a:latin typeface="Times New Roman" panose="02020603050405020304" pitchFamily="18" charset="0"/>
                <a:cs typeface="Times New Roman" panose="02020603050405020304" pitchFamily="18" charset="0"/>
              </a:rPr>
              <a:t>Specific learning Objectives </a:t>
            </a:r>
            <a:endParaRPr lang="en-US" sz="2325" b="1"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nvGraphicFramePr>
        <p:xfrm>
          <a:off x="711200" y="2816225"/>
          <a:ext cx="10232570" cy="2466854"/>
        </p:xfrm>
        <a:graphic>
          <a:graphicData uri="http://schemas.openxmlformats.org/drawingml/2006/table">
            <a:tbl>
              <a:tblPr firstRow="1" bandRow="1">
                <a:tableStyleId>{5C22544A-7EE6-4342-B048-85BDC9FD1C3A}</a:tableStyleId>
              </a:tblPr>
              <a:tblGrid>
                <a:gridCol w="2700665"/>
                <a:gridCol w="4459236"/>
                <a:gridCol w="3072669"/>
              </a:tblGrid>
              <a:tr h="340874">
                <a:tc>
                  <a:txBody>
                    <a:bodyPr/>
                    <a:lstStyle/>
                    <a:p>
                      <a:r>
                        <a:rPr lang="en-US" sz="1400" dirty="0"/>
                        <a:t>Core areas* </a:t>
                      </a:r>
                    </a:p>
                  </a:txBody>
                  <a:tcPr marT="34290" marB="34290"/>
                </a:tc>
                <a:tc>
                  <a:txBody>
                    <a:bodyPr/>
                    <a:lstStyle/>
                    <a:p>
                      <a:r>
                        <a:rPr lang="en-US" sz="1400" dirty="0"/>
                        <a:t>Domain</a:t>
                      </a:r>
                      <a:r>
                        <a:rPr lang="en-US" sz="1400" baseline="0" dirty="0"/>
                        <a:t> **</a:t>
                      </a:r>
                      <a:endParaRPr lang="en-US" sz="1400" dirty="0"/>
                    </a:p>
                  </a:txBody>
                  <a:tcPr marT="34290" marB="34290"/>
                </a:tc>
                <a:tc>
                  <a:txBody>
                    <a:bodyPr/>
                    <a:lstStyle/>
                    <a:p>
                      <a:r>
                        <a:rPr lang="en-US" sz="1400" dirty="0"/>
                        <a:t>Category #</a:t>
                      </a:r>
                    </a:p>
                  </a:txBody>
                  <a:tcPr marT="34290" marB="34290"/>
                </a:tc>
              </a:tr>
              <a:tr h="340874">
                <a:tc>
                  <a:txBody>
                    <a:bodyPr/>
                    <a:lstStyle/>
                    <a:p>
                      <a:r>
                        <a:rPr lang="en-US" sz="1400" dirty="0"/>
                        <a:t>ANATOMY OF PERIAPEX</a:t>
                      </a:r>
                    </a:p>
                    <a:p>
                      <a:r>
                        <a:rPr lang="en-US" sz="1400" dirty="0"/>
                        <a:t>CEMENTUM</a:t>
                      </a:r>
                    </a:p>
                    <a:p>
                      <a:r>
                        <a:rPr lang="en-US" sz="1400" dirty="0"/>
                        <a:t>PERIODOTAL LIGAMENT</a:t>
                      </a:r>
                    </a:p>
                    <a:p>
                      <a:r>
                        <a:rPr lang="en-US" sz="1400" dirty="0"/>
                        <a:t>INGLES CLASSIFICATION</a:t>
                      </a:r>
                    </a:p>
                    <a:p>
                      <a:r>
                        <a:rPr lang="en-US" sz="1400" dirty="0"/>
                        <a:t>ZONES OF FISH</a:t>
                      </a:r>
                    </a:p>
                  </a:txBody>
                  <a:tcPr marT="34290" marB="34290"/>
                </a:tc>
                <a:tc>
                  <a:txBody>
                    <a:bodyPr/>
                    <a:lstStyle/>
                    <a:p>
                      <a:r>
                        <a:rPr lang="en-US" sz="1400" dirty="0"/>
                        <a:t>COGNITIVE</a:t>
                      </a:r>
                    </a:p>
                  </a:txBody>
                  <a:tcPr marT="34290" marB="34290"/>
                </a:tc>
                <a:tc>
                  <a:txBody>
                    <a:bodyPr/>
                    <a:lstStyle/>
                    <a:p>
                      <a:r>
                        <a:rPr lang="en-US" sz="1400" dirty="0"/>
                        <a:t>MUST KNOW</a:t>
                      </a:r>
                    </a:p>
                  </a:txBody>
                  <a:tcPr marT="34290" marB="34290"/>
                </a:tc>
              </a:tr>
              <a:tr h="340874">
                <a:tc>
                  <a:txBody>
                    <a:bodyPr/>
                    <a:lstStyle/>
                    <a:p>
                      <a:r>
                        <a:rPr lang="en-US" sz="1400" dirty="0"/>
                        <a:t>PATHWAY OF ENTRY OF MICROORGANISMS IN TOOTH</a:t>
                      </a:r>
                    </a:p>
                  </a:txBody>
                  <a:tcPr marT="34290" marB="34290"/>
                </a:tc>
                <a:tc>
                  <a:txBody>
                    <a:bodyPr/>
                    <a:lstStyle/>
                    <a:p>
                      <a:r>
                        <a:rPr lang="en-US" sz="1400" dirty="0"/>
                        <a:t>PSYCHOMOTOR</a:t>
                      </a:r>
                    </a:p>
                  </a:txBody>
                  <a:tcPr marT="34290" marB="34290"/>
                </a:tc>
                <a:tc>
                  <a:txBody>
                    <a:bodyPr/>
                    <a:lstStyle/>
                    <a:p>
                      <a:r>
                        <a:rPr lang="en-US" sz="1400" dirty="0"/>
                        <a:t>NICE TO KNOW</a:t>
                      </a:r>
                    </a:p>
                  </a:txBody>
                  <a:tcPr marT="34290" marB="34290"/>
                </a:tc>
              </a:tr>
              <a:tr h="340874">
                <a:tc>
                  <a:txBody>
                    <a:bodyPr/>
                    <a:lstStyle/>
                    <a:p>
                      <a:r>
                        <a:rPr lang="en-US" sz="1400" dirty="0"/>
                        <a:t>DIAGNOSIS OF PERIAPICAL TISSUE</a:t>
                      </a:r>
                    </a:p>
                    <a:p>
                      <a:r>
                        <a:rPr lang="en-US" sz="1400" dirty="0"/>
                        <a:t>ENDO PERIO LESSIONS</a:t>
                      </a:r>
                    </a:p>
                  </a:txBody>
                  <a:tcPr marT="34290" marB="34290"/>
                </a:tc>
                <a:tc>
                  <a:txBody>
                    <a:bodyPr/>
                    <a:lstStyle/>
                    <a:p>
                      <a:r>
                        <a:rPr lang="en-US" sz="1400" dirty="0"/>
                        <a:t>AFFECTIVE</a:t>
                      </a:r>
                    </a:p>
                  </a:txBody>
                  <a:tcPr marT="34290" marB="34290"/>
                </a:tc>
                <a:tc>
                  <a:txBody>
                    <a:bodyPr/>
                    <a:lstStyle/>
                    <a:p>
                      <a:r>
                        <a:rPr lang="en-US" sz="1400" dirty="0"/>
                        <a:t>DESIRE TO KNOW</a:t>
                      </a:r>
                    </a:p>
                  </a:txBody>
                  <a:tcPr marT="34290" marB="34290"/>
                </a:tc>
              </a:tr>
            </a:tbl>
          </a:graphicData>
        </a:graphic>
      </p:graphicFrame>
      <p:sp>
        <p:nvSpPr>
          <p:cNvPr id="9241" name="Rectangle 3"/>
          <p:cNvSpPr>
            <a:spLocks noChangeArrowheads="1"/>
          </p:cNvSpPr>
          <p:nvPr/>
        </p:nvSpPr>
        <p:spPr bwMode="auto">
          <a:xfrm>
            <a:off x="1174752" y="2266950"/>
            <a:ext cx="9798049" cy="415498"/>
          </a:xfrm>
          <a:prstGeom prst="rect">
            <a:avLst/>
          </a:prstGeom>
          <a:noFill/>
          <a:ln w="9525">
            <a:noFill/>
            <a:miter lim="800000"/>
            <a:headEnd/>
            <a:tailEnd/>
          </a:ln>
        </p:spPr>
        <p:txBody>
          <a:bodyPr>
            <a:spAutoFit/>
          </a:bodyPr>
          <a:lstStyle/>
          <a:p>
            <a:pPr eaLnBrk="1" hangingPunct="1"/>
            <a:r>
              <a:rPr lang="en-US" sz="2100" b="1">
                <a:latin typeface="Times New Roman" pitchFamily="18" charset="0"/>
                <a:cs typeface="Times New Roman" pitchFamily="18" charset="0"/>
              </a:rPr>
              <a:t>At the end of this presentation the learner is expected to know ;</a:t>
            </a:r>
            <a:endParaRPr lang="en-US" sz="2100"/>
          </a:p>
        </p:txBody>
      </p:sp>
      <p:sp>
        <p:nvSpPr>
          <p:cNvPr id="9242" name="Slide Number Placeholder 4"/>
          <p:cNvSpPr>
            <a:spLocks noGrp="1" noChangeArrowheads="1"/>
          </p:cNvSpPr>
          <p:nvPr>
            <p:ph type="sldNum" sz="quarter" idx="4294967295"/>
          </p:nvPr>
        </p:nvSpPr>
        <p:spPr bwMode="auto">
          <a:xfrm rot="5400000">
            <a:off x="9853084" y="3676121"/>
            <a:ext cx="3200400" cy="486833"/>
          </a:xfrm>
          <a:prstGeom prst="rect">
            <a:avLst/>
          </a:prstGeom>
          <a:noFill/>
          <a:ln>
            <a:miter lim="800000"/>
            <a:headEnd/>
            <a:tailEnd/>
          </a:ln>
        </p:spPr>
        <p:txBody>
          <a:bodyPr/>
          <a:lstStyle/>
          <a:p>
            <a:pPr algn="l"/>
            <a:fld id="{ABF3B519-C740-4F4A-94DD-3C390EB51F1A}" type="slidenum">
              <a:rPr lang="en-US" sz="1200" b="0">
                <a:solidFill>
                  <a:schemeClr val="tx2"/>
                </a:solidFill>
              </a:rPr>
              <a:pPr algn="l"/>
              <a:t>2</a:t>
            </a:fld>
            <a:endParaRPr lang="en-US" sz="1200" b="0">
              <a:solidFill>
                <a:schemeClr val="tx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2600" y="609600"/>
            <a:ext cx="10210800" cy="5262979"/>
          </a:xfrm>
          <a:prstGeom prst="rect">
            <a:avLst/>
          </a:prstGeom>
        </p:spPr>
        <p:txBody>
          <a:bodyPr wrap="square">
            <a:spAutoFit/>
          </a:bodyPr>
          <a:lstStyle/>
          <a:p>
            <a:r>
              <a:rPr lang="en-US" sz="2400" b="1" dirty="0">
                <a:latin typeface="Cambria" panose="02040503050406030204" pitchFamily="18" charset="0"/>
                <a:ea typeface="Cambria" panose="02040503050406030204" pitchFamily="18" charset="0"/>
              </a:rPr>
              <a:t>Functions </a:t>
            </a:r>
          </a:p>
          <a:p>
            <a:endParaRPr lang="en-US" sz="2400" b="1"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US" sz="2400" dirty="0">
                <a:latin typeface="Cambria" panose="02040503050406030204" pitchFamily="18" charset="0"/>
                <a:ea typeface="Cambria" panose="02040503050406030204" pitchFamily="18" charset="0"/>
              </a:rPr>
              <a:t>Makes spillway for escape of food during mastication, </a:t>
            </a:r>
            <a:r>
              <a:rPr lang="en-US" sz="2400" dirty="0">
                <a:solidFill>
                  <a:srgbClr val="FF0000"/>
                </a:solidFill>
                <a:latin typeface="Cambria" panose="02040503050406030204" pitchFamily="18" charset="0"/>
                <a:ea typeface="Cambria" panose="02040503050406030204" pitchFamily="18" charset="0"/>
              </a:rPr>
              <a:t>thus decrease forces brought to bear upon the teeth</a:t>
            </a:r>
            <a:r>
              <a:rPr lang="en-US" sz="2400" dirty="0">
                <a:latin typeface="Cambria" panose="02040503050406030204" pitchFamily="18" charset="0"/>
                <a:ea typeface="Cambria" panose="02040503050406030204" pitchFamily="18" charset="0"/>
              </a:rPr>
              <a:t> during the reduction of any material that offers resistance. </a:t>
            </a:r>
          </a:p>
          <a:p>
            <a:pPr marL="342900" indent="-342900">
              <a:buFont typeface="Arial" panose="020B0604020202020204" pitchFamily="34" charset="0"/>
              <a:buChar char="•"/>
            </a:pPr>
            <a:endParaRPr lang="en-US" sz="2400"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US" sz="2400" dirty="0">
                <a:solidFill>
                  <a:srgbClr val="FF0000"/>
                </a:solidFill>
                <a:latin typeface="Cambria" panose="02040503050406030204" pitchFamily="18" charset="0"/>
                <a:ea typeface="Cambria" panose="02040503050406030204" pitchFamily="18" charset="0"/>
              </a:rPr>
              <a:t>Prevents food from being forced through contact </a:t>
            </a:r>
            <a:r>
              <a:rPr lang="en-US" sz="2400" dirty="0" err="1">
                <a:solidFill>
                  <a:srgbClr val="FF0000"/>
                </a:solidFill>
                <a:latin typeface="Cambria" panose="02040503050406030204" pitchFamily="18" charset="0"/>
                <a:ea typeface="Cambria" panose="02040503050406030204" pitchFamily="18" charset="0"/>
              </a:rPr>
              <a:t>area</a:t>
            </a:r>
            <a:r>
              <a:rPr lang="en-US" sz="2400" dirty="0" err="1">
                <a:latin typeface="Cambria" panose="02040503050406030204" pitchFamily="18" charset="0"/>
                <a:ea typeface="Cambria" panose="02040503050406030204" pitchFamily="18" charset="0"/>
              </a:rPr>
              <a:t>,thus</a:t>
            </a:r>
            <a:r>
              <a:rPr lang="en-US" sz="2400" dirty="0">
                <a:latin typeface="Cambria" panose="02040503050406030204" pitchFamily="18" charset="0"/>
                <a:ea typeface="Cambria" panose="02040503050406030204" pitchFamily="18" charset="0"/>
              </a:rPr>
              <a:t> keep food from being packed between the teeth. </a:t>
            </a:r>
          </a:p>
          <a:p>
            <a:pPr marL="342900" indent="-342900">
              <a:buFont typeface="Arial" panose="020B0604020202020204" pitchFamily="34" charset="0"/>
              <a:buChar char="•"/>
            </a:pPr>
            <a:endParaRPr lang="en-US" sz="2400"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US" sz="2400" dirty="0">
                <a:latin typeface="Cambria" panose="02040503050406030204" pitchFamily="18" charset="0"/>
                <a:ea typeface="Cambria" panose="02040503050406030204" pitchFamily="18" charset="0"/>
              </a:rPr>
              <a:t>Reduce the forces of </a:t>
            </a:r>
            <a:r>
              <a:rPr lang="en-US" sz="2400" dirty="0" err="1">
                <a:latin typeface="Cambria" panose="02040503050406030204" pitchFamily="18" charset="0"/>
                <a:ea typeface="Cambria" panose="02040503050406030204" pitchFamily="18" charset="0"/>
              </a:rPr>
              <a:t>occlusal</a:t>
            </a:r>
            <a:r>
              <a:rPr lang="en-US" sz="2400" dirty="0">
                <a:latin typeface="Cambria" panose="02040503050406030204" pitchFamily="18" charset="0"/>
                <a:ea typeface="Cambria" panose="02040503050406030204" pitchFamily="18" charset="0"/>
              </a:rPr>
              <a:t> trauma brought to bear at the teeth thus </a:t>
            </a:r>
            <a:r>
              <a:rPr lang="en-US" sz="2400" dirty="0">
                <a:solidFill>
                  <a:srgbClr val="FF0000"/>
                </a:solidFill>
                <a:latin typeface="Cambria" panose="02040503050406030204" pitchFamily="18" charset="0"/>
                <a:ea typeface="Cambria" panose="02040503050406030204" pitchFamily="18" charset="0"/>
              </a:rPr>
              <a:t>dissipate and reduces </a:t>
            </a:r>
            <a:r>
              <a:rPr lang="en-US" sz="2400" dirty="0" err="1">
                <a:solidFill>
                  <a:srgbClr val="FF0000"/>
                </a:solidFill>
                <a:latin typeface="Cambria" panose="02040503050406030204" pitchFamily="18" charset="0"/>
                <a:ea typeface="Cambria" panose="02040503050406030204" pitchFamily="18" charset="0"/>
              </a:rPr>
              <a:t>occlusal</a:t>
            </a:r>
            <a:r>
              <a:rPr lang="en-US" sz="2400" dirty="0">
                <a:solidFill>
                  <a:srgbClr val="FF0000"/>
                </a:solidFill>
                <a:latin typeface="Cambria" panose="02040503050406030204" pitchFamily="18" charset="0"/>
                <a:ea typeface="Cambria" panose="02040503050406030204" pitchFamily="18" charset="0"/>
              </a:rPr>
              <a:t> forces </a:t>
            </a:r>
          </a:p>
          <a:p>
            <a:pPr marL="342900" indent="-342900">
              <a:buFont typeface="Arial" panose="020B0604020202020204" pitchFamily="34" charset="0"/>
              <a:buChar char="•"/>
            </a:pPr>
            <a:endParaRPr lang="en-US" sz="2400"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US" sz="2400" dirty="0">
                <a:latin typeface="Cambria" panose="02040503050406030204" pitchFamily="18" charset="0"/>
                <a:ea typeface="Cambria" panose="02040503050406030204" pitchFamily="18" charset="0"/>
              </a:rPr>
              <a:t>Permit slight amount of </a:t>
            </a:r>
            <a:r>
              <a:rPr lang="en-US" sz="2400" dirty="0">
                <a:solidFill>
                  <a:srgbClr val="FF0000"/>
                </a:solidFill>
                <a:latin typeface="Cambria" panose="02040503050406030204" pitchFamily="18" charset="0"/>
                <a:ea typeface="Cambria" panose="02040503050406030204" pitchFamily="18" charset="0"/>
              </a:rPr>
              <a:t>stimulation to the gingiva by frictional massage of food</a:t>
            </a:r>
            <a:r>
              <a:rPr lang="en-US" sz="2400" dirty="0">
                <a:latin typeface="Cambria" panose="02040503050406030204" pitchFamily="18" charset="0"/>
                <a:ea typeface="Cambria" panose="02040503050406030204" pitchFamily="18" charset="0"/>
              </a:rPr>
              <a:t>, thus protecting gingiva from undue trauma </a:t>
            </a:r>
          </a:p>
        </p:txBody>
      </p:sp>
      <p:sp>
        <p:nvSpPr>
          <p:cNvPr id="2" name="Slide Number Placeholder 1"/>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20</a:t>
            </a:fld>
            <a:endParaRPr lang="en-US" dirty="0"/>
          </a:p>
        </p:txBody>
      </p:sp>
    </p:spTree>
    <p:extLst>
      <p:ext uri="{BB962C8B-B14F-4D97-AF65-F5344CB8AC3E}">
        <p14:creationId xmlns:p14="http://schemas.microsoft.com/office/powerpoint/2010/main" xmlns="" val="959706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5"/>
          <p:cNvSpPr txBox="1">
            <a:spLocks noChangeArrowheads="1"/>
          </p:cNvSpPr>
          <p:nvPr/>
        </p:nvSpPr>
        <p:spPr bwMode="auto">
          <a:xfrm>
            <a:off x="1524000" y="152401"/>
            <a:ext cx="9144000" cy="637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sz="2400" b="1" dirty="0"/>
              <a:t>HAZARDS OF FAULTY EMBRASSURES </a:t>
            </a:r>
          </a:p>
          <a:p>
            <a:r>
              <a:rPr lang="en-US" sz="2400" b="1" dirty="0"/>
              <a:t>Decrease or absent </a:t>
            </a:r>
            <a:endParaRPr lang="en-US" sz="2400" dirty="0"/>
          </a:p>
          <a:p>
            <a:r>
              <a:rPr lang="en-US" sz="2400" dirty="0"/>
              <a:t> Additional stress created in the teeth and supporting structures during  </a:t>
            </a:r>
          </a:p>
          <a:p>
            <a:r>
              <a:rPr lang="en-US" sz="2400" dirty="0"/>
              <a:t>  mastication </a:t>
            </a:r>
          </a:p>
          <a:p>
            <a:endParaRPr lang="en-US" sz="2400" b="1" dirty="0"/>
          </a:p>
          <a:p>
            <a:r>
              <a:rPr lang="en-US" sz="2400" b="1" dirty="0"/>
              <a:t>Too large </a:t>
            </a:r>
            <a:endParaRPr lang="en-US" sz="2400" dirty="0"/>
          </a:p>
          <a:p>
            <a:r>
              <a:rPr lang="en-US" sz="2400" dirty="0"/>
              <a:t>   Little protection to the supporting structures as food is forced into the </a:t>
            </a:r>
          </a:p>
          <a:p>
            <a:r>
              <a:rPr lang="en-US" sz="2400" dirty="0"/>
              <a:t>   interproximal surface by an opposing cusp .</a:t>
            </a:r>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	Failure to understand and adhere to correct anatomic form in the performance of restorative procedures. Breakdown of </a:t>
            </a:r>
            <a:r>
              <a:rPr lang="en-US" sz="2400" dirty="0" err="1"/>
              <a:t>stomatognathic</a:t>
            </a:r>
            <a:r>
              <a:rPr lang="en-US" sz="2400" dirty="0"/>
              <a:t> system. </a:t>
            </a:r>
          </a:p>
        </p:txBody>
      </p:sp>
      <p:pic>
        <p:nvPicPr>
          <p:cNvPr id="61443" name="Picture 6" descr="DSCN5822"/>
          <p:cNvPicPr>
            <a:picLocks noGrp="1" noChangeAspect="1" noChangeArrowheads="1"/>
          </p:cNvPicPr>
          <p:nvPr>
            <p:ph sz="half" idx="4294967295"/>
          </p:nvPr>
        </p:nvPicPr>
        <p:blipFill>
          <a:blip r:embed="rId2">
            <a:lum bright="24000" contrast="48000"/>
            <a:extLst>
              <a:ext uri="{28A0092B-C50C-407E-A947-70E740481C1C}">
                <a14:useLocalDpi xmlns:a14="http://schemas.microsoft.com/office/drawing/2010/main" xmlns="" val="0"/>
              </a:ext>
            </a:extLst>
          </a:blip>
          <a:srcRect t="8411" b="13812"/>
          <a:stretch>
            <a:fillRect/>
          </a:stretch>
        </p:blipFill>
        <p:spPr>
          <a:xfrm>
            <a:off x="2209800" y="3429000"/>
            <a:ext cx="2743200" cy="1600200"/>
          </a:xfrm>
          <a:prstGeom prst="rect">
            <a:avLst/>
          </a:prstGeom>
          <a:noFill/>
          <a:extLst>
            <a:ext uri="{909E8E84-426E-40DD-AFC4-6F175D3DCCD1}">
              <a14:hiddenFill xmlns:a14="http://schemas.microsoft.com/office/drawing/2010/main" xmlns="">
                <a:solidFill>
                  <a:srgbClr val="FFFFFF"/>
                </a:solidFill>
              </a14:hiddenFill>
            </a:ext>
          </a:extLst>
        </p:spPr>
      </p:pic>
      <p:pic>
        <p:nvPicPr>
          <p:cNvPr id="61444" name="Picture 8" descr="DSCN5823"/>
          <p:cNvPicPr>
            <a:picLocks noGrp="1" noChangeAspect="1" noChangeArrowheads="1"/>
          </p:cNvPicPr>
          <p:nvPr>
            <p:ph sz="half" idx="2"/>
          </p:nvPr>
        </p:nvPicPr>
        <p:blipFill>
          <a:blip r:embed="rId3">
            <a:lum bright="30000" contrast="30000"/>
            <a:extLst>
              <a:ext uri="{28A0092B-C50C-407E-A947-70E740481C1C}">
                <a14:useLocalDpi xmlns:a14="http://schemas.microsoft.com/office/drawing/2010/main" xmlns="" val="0"/>
              </a:ext>
            </a:extLst>
          </a:blip>
          <a:srcRect t="14893" b="11034"/>
          <a:stretch>
            <a:fillRect/>
          </a:stretch>
        </p:blipFill>
        <p:spPr>
          <a:xfrm>
            <a:off x="6781800" y="3429000"/>
            <a:ext cx="2743200" cy="1524000"/>
          </a:xfr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21</a:t>
            </a:fld>
            <a:endParaRPr lang="en-US" dirty="0"/>
          </a:p>
        </p:txBody>
      </p:sp>
    </p:spTree>
    <p:extLst>
      <p:ext uri="{BB962C8B-B14F-4D97-AF65-F5344CB8AC3E}">
        <p14:creationId xmlns:p14="http://schemas.microsoft.com/office/powerpoint/2010/main" xmlns="" val="762171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3551" y="239269"/>
            <a:ext cx="3045460" cy="513715"/>
          </a:xfrm>
          <a:prstGeom prst="rect">
            <a:avLst/>
          </a:prstGeom>
        </p:spPr>
        <p:txBody>
          <a:bodyPr vert="horz" wrap="square" lIns="0" tIns="12700" rIns="0" bIns="0" rtlCol="0">
            <a:spAutoFit/>
          </a:bodyPr>
          <a:lstStyle/>
          <a:p>
            <a:pPr marL="12700">
              <a:lnSpc>
                <a:spcPct val="100000"/>
              </a:lnSpc>
              <a:spcBef>
                <a:spcPts val="100"/>
              </a:spcBef>
            </a:pPr>
            <a:r>
              <a:rPr sz="3200" spc="-5" dirty="0">
                <a:solidFill>
                  <a:srgbClr val="8B7B57"/>
                </a:solidFill>
              </a:rPr>
              <a:t>Marginal</a:t>
            </a:r>
            <a:r>
              <a:rPr sz="3200" spc="-70" dirty="0">
                <a:solidFill>
                  <a:srgbClr val="8B7B57"/>
                </a:solidFill>
              </a:rPr>
              <a:t> </a:t>
            </a:r>
            <a:r>
              <a:rPr sz="3200" dirty="0">
                <a:solidFill>
                  <a:srgbClr val="8B7B57"/>
                </a:solidFill>
              </a:rPr>
              <a:t>Ridges</a:t>
            </a:r>
            <a:endParaRPr sz="3200"/>
          </a:p>
        </p:txBody>
      </p:sp>
      <p:sp>
        <p:nvSpPr>
          <p:cNvPr id="3" name="object 3"/>
          <p:cNvSpPr txBox="1"/>
          <p:nvPr/>
        </p:nvSpPr>
        <p:spPr>
          <a:xfrm>
            <a:off x="1753553" y="1699811"/>
            <a:ext cx="7039609" cy="1488440"/>
          </a:xfrm>
          <a:prstGeom prst="rect">
            <a:avLst/>
          </a:prstGeom>
        </p:spPr>
        <p:txBody>
          <a:bodyPr vert="horz" wrap="square" lIns="0" tIns="12700" rIns="0" bIns="0" rtlCol="0">
            <a:spAutoFit/>
          </a:bodyPr>
          <a:lstStyle/>
          <a:p>
            <a:pPr marL="299085" marR="5080" indent="-287020" algn="just">
              <a:lnSpc>
                <a:spcPct val="100000"/>
              </a:lnSpc>
              <a:spcBef>
                <a:spcPts val="100"/>
              </a:spcBef>
              <a:buClr>
                <a:srgbClr val="9E3611"/>
              </a:buClr>
              <a:buFont typeface="Arial"/>
              <a:buChar char="•"/>
              <a:tabLst>
                <a:tab pos="299720" algn="l"/>
              </a:tabLst>
            </a:pPr>
            <a:r>
              <a:rPr sz="2400" spc="-10" dirty="0">
                <a:solidFill>
                  <a:srgbClr val="002060"/>
                </a:solidFill>
                <a:latin typeface="Cambria"/>
                <a:cs typeface="Cambria"/>
              </a:rPr>
              <a:t>Rounded </a:t>
            </a:r>
            <a:r>
              <a:rPr sz="2400" spc="-5" dirty="0">
                <a:solidFill>
                  <a:srgbClr val="002060"/>
                </a:solidFill>
                <a:latin typeface="Cambria"/>
                <a:cs typeface="Cambria"/>
              </a:rPr>
              <a:t>borders of enamel that </a:t>
            </a:r>
            <a:r>
              <a:rPr sz="2400" spc="-10" dirty="0">
                <a:solidFill>
                  <a:srgbClr val="002060"/>
                </a:solidFill>
                <a:latin typeface="Cambria"/>
                <a:cs typeface="Cambria"/>
              </a:rPr>
              <a:t>forms </a:t>
            </a:r>
            <a:r>
              <a:rPr sz="2400" spc="-5" dirty="0">
                <a:solidFill>
                  <a:srgbClr val="002060"/>
                </a:solidFill>
                <a:latin typeface="Cambria"/>
                <a:cs typeface="Cambria"/>
              </a:rPr>
              <a:t>the </a:t>
            </a:r>
            <a:r>
              <a:rPr sz="2400" dirty="0">
                <a:solidFill>
                  <a:srgbClr val="002060"/>
                </a:solidFill>
                <a:latin typeface="Cambria"/>
                <a:cs typeface="Cambria"/>
              </a:rPr>
              <a:t>mesial &amp;  distal </a:t>
            </a:r>
            <a:r>
              <a:rPr sz="2400" spc="-5" dirty="0">
                <a:solidFill>
                  <a:srgbClr val="002060"/>
                </a:solidFill>
                <a:latin typeface="Cambria"/>
                <a:cs typeface="Cambria"/>
              </a:rPr>
              <a:t>margins of occlusal surfaces of </a:t>
            </a:r>
            <a:r>
              <a:rPr sz="2400" dirty="0">
                <a:solidFill>
                  <a:srgbClr val="002060"/>
                </a:solidFill>
                <a:latin typeface="Cambria"/>
                <a:cs typeface="Cambria"/>
              </a:rPr>
              <a:t>molars &amp;  </a:t>
            </a:r>
            <a:r>
              <a:rPr sz="2400" spc="-5" dirty="0">
                <a:solidFill>
                  <a:srgbClr val="002060"/>
                </a:solidFill>
                <a:latin typeface="Cambria"/>
                <a:cs typeface="Cambria"/>
              </a:rPr>
              <a:t>premolars </a:t>
            </a:r>
            <a:r>
              <a:rPr sz="2400" dirty="0">
                <a:solidFill>
                  <a:srgbClr val="002060"/>
                </a:solidFill>
                <a:latin typeface="Cambria"/>
                <a:cs typeface="Cambria"/>
              </a:rPr>
              <a:t>and </a:t>
            </a:r>
            <a:r>
              <a:rPr sz="2400" spc="-5" dirty="0">
                <a:solidFill>
                  <a:srgbClr val="002060"/>
                </a:solidFill>
                <a:latin typeface="Cambria"/>
                <a:cs typeface="Cambria"/>
              </a:rPr>
              <a:t>the </a:t>
            </a:r>
            <a:r>
              <a:rPr sz="2400" dirty="0">
                <a:solidFill>
                  <a:srgbClr val="002060"/>
                </a:solidFill>
                <a:latin typeface="Cambria"/>
                <a:cs typeface="Cambria"/>
              </a:rPr>
              <a:t>mesial and distal </a:t>
            </a:r>
            <a:r>
              <a:rPr sz="2400" spc="-5" dirty="0">
                <a:solidFill>
                  <a:srgbClr val="002060"/>
                </a:solidFill>
                <a:latin typeface="Cambria"/>
                <a:cs typeface="Cambria"/>
              </a:rPr>
              <a:t>margins </a:t>
            </a:r>
            <a:r>
              <a:rPr sz="2400" spc="-15" dirty="0">
                <a:solidFill>
                  <a:srgbClr val="002060"/>
                </a:solidFill>
                <a:latin typeface="Cambria"/>
                <a:cs typeface="Cambria"/>
              </a:rPr>
              <a:t>of  </a:t>
            </a:r>
            <a:r>
              <a:rPr sz="2400" spc="-5" dirty="0">
                <a:solidFill>
                  <a:srgbClr val="002060"/>
                </a:solidFill>
                <a:latin typeface="Cambria"/>
                <a:cs typeface="Cambria"/>
              </a:rPr>
              <a:t>lingual surfaces of </a:t>
            </a:r>
            <a:r>
              <a:rPr sz="2400" dirty="0">
                <a:solidFill>
                  <a:srgbClr val="002060"/>
                </a:solidFill>
                <a:latin typeface="Cambria"/>
                <a:cs typeface="Cambria"/>
              </a:rPr>
              <a:t>incisors and</a:t>
            </a:r>
            <a:r>
              <a:rPr sz="2400" spc="-35" dirty="0">
                <a:solidFill>
                  <a:srgbClr val="002060"/>
                </a:solidFill>
                <a:latin typeface="Cambria"/>
                <a:cs typeface="Cambria"/>
              </a:rPr>
              <a:t> </a:t>
            </a:r>
            <a:r>
              <a:rPr sz="2400" spc="-5" dirty="0">
                <a:solidFill>
                  <a:srgbClr val="002060"/>
                </a:solidFill>
                <a:latin typeface="Cambria"/>
                <a:cs typeface="Cambria"/>
              </a:rPr>
              <a:t>canine.</a:t>
            </a:r>
            <a:endParaRPr sz="2400">
              <a:latin typeface="Cambria"/>
              <a:cs typeface="Cambria"/>
            </a:endParaRPr>
          </a:p>
        </p:txBody>
      </p:sp>
      <p:sp>
        <p:nvSpPr>
          <p:cNvPr id="4" name="object 4"/>
          <p:cNvSpPr/>
          <p:nvPr/>
        </p:nvSpPr>
        <p:spPr>
          <a:xfrm>
            <a:off x="9081516" y="1671828"/>
            <a:ext cx="3006851" cy="226466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9145523" y="1735836"/>
            <a:ext cx="2829241" cy="209229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9126473" y="1716785"/>
            <a:ext cx="2862580" cy="2120265"/>
          </a:xfrm>
          <a:custGeom>
            <a:avLst/>
            <a:gdLst/>
            <a:ahLst/>
            <a:cxnLst/>
            <a:rect l="l" t="t" r="r" b="b"/>
            <a:pathLst>
              <a:path w="2862579" h="2120265">
                <a:moveTo>
                  <a:pt x="0" y="0"/>
                </a:moveTo>
                <a:lnTo>
                  <a:pt x="2862072" y="0"/>
                </a:lnTo>
                <a:lnTo>
                  <a:pt x="2862072" y="2119884"/>
                </a:lnTo>
                <a:lnTo>
                  <a:pt x="0" y="2119884"/>
                </a:lnTo>
                <a:lnTo>
                  <a:pt x="0" y="0"/>
                </a:lnTo>
                <a:close/>
              </a:path>
            </a:pathLst>
          </a:custGeom>
          <a:ln w="38100">
            <a:solidFill>
              <a:srgbClr val="000000"/>
            </a:solidFill>
          </a:ln>
        </p:spPr>
        <p:txBody>
          <a:bodyPr wrap="square" lIns="0" tIns="0" rIns="0" bIns="0" rtlCol="0"/>
          <a:lstStyle/>
          <a:p>
            <a:endParaRPr/>
          </a:p>
        </p:txBody>
      </p:sp>
      <p:sp>
        <p:nvSpPr>
          <p:cNvPr id="7" name="object 7"/>
          <p:cNvSpPr/>
          <p:nvPr/>
        </p:nvSpPr>
        <p:spPr>
          <a:xfrm>
            <a:off x="9944100" y="3064762"/>
            <a:ext cx="0" cy="1293495"/>
          </a:xfrm>
          <a:custGeom>
            <a:avLst/>
            <a:gdLst/>
            <a:ahLst/>
            <a:cxnLst/>
            <a:rect l="l" t="t" r="r" b="b"/>
            <a:pathLst>
              <a:path h="1293495">
                <a:moveTo>
                  <a:pt x="0" y="1293495"/>
                </a:moveTo>
                <a:lnTo>
                  <a:pt x="0" y="0"/>
                </a:lnTo>
              </a:path>
            </a:pathLst>
          </a:custGeom>
          <a:ln w="88392">
            <a:solidFill>
              <a:srgbClr val="FFC000"/>
            </a:solidFill>
          </a:ln>
        </p:spPr>
        <p:txBody>
          <a:bodyPr wrap="square" lIns="0" tIns="0" rIns="0" bIns="0" rtlCol="0"/>
          <a:lstStyle/>
          <a:p>
            <a:endParaRPr/>
          </a:p>
        </p:txBody>
      </p:sp>
      <p:sp>
        <p:nvSpPr>
          <p:cNvPr id="8" name="object 8"/>
          <p:cNvSpPr/>
          <p:nvPr/>
        </p:nvSpPr>
        <p:spPr>
          <a:xfrm>
            <a:off x="9811524" y="2843777"/>
            <a:ext cx="265430" cy="265430"/>
          </a:xfrm>
          <a:custGeom>
            <a:avLst/>
            <a:gdLst/>
            <a:ahLst/>
            <a:cxnLst/>
            <a:rect l="l" t="t" r="r" b="b"/>
            <a:pathLst>
              <a:path w="265429" h="265430">
                <a:moveTo>
                  <a:pt x="132575" y="0"/>
                </a:moveTo>
                <a:lnTo>
                  <a:pt x="0" y="265188"/>
                </a:lnTo>
                <a:lnTo>
                  <a:pt x="265175" y="265175"/>
                </a:lnTo>
                <a:lnTo>
                  <a:pt x="132575" y="0"/>
                </a:lnTo>
                <a:close/>
              </a:path>
            </a:pathLst>
          </a:custGeom>
          <a:solidFill>
            <a:srgbClr val="FFC000"/>
          </a:solidFill>
        </p:spPr>
        <p:txBody>
          <a:bodyPr wrap="square" lIns="0" tIns="0" rIns="0" bIns="0" rtlCol="0"/>
          <a:lstStyle/>
          <a:p>
            <a:endParaRPr/>
          </a:p>
        </p:txBody>
      </p:sp>
      <p:sp>
        <p:nvSpPr>
          <p:cNvPr id="9" name="object 9"/>
          <p:cNvSpPr/>
          <p:nvPr/>
        </p:nvSpPr>
        <p:spPr>
          <a:xfrm>
            <a:off x="11426952" y="3064762"/>
            <a:ext cx="0" cy="1293495"/>
          </a:xfrm>
          <a:custGeom>
            <a:avLst/>
            <a:gdLst/>
            <a:ahLst/>
            <a:cxnLst/>
            <a:rect l="l" t="t" r="r" b="b"/>
            <a:pathLst>
              <a:path h="1293495">
                <a:moveTo>
                  <a:pt x="0" y="1293495"/>
                </a:moveTo>
                <a:lnTo>
                  <a:pt x="0" y="0"/>
                </a:lnTo>
              </a:path>
            </a:pathLst>
          </a:custGeom>
          <a:ln w="88392">
            <a:solidFill>
              <a:srgbClr val="FFC000"/>
            </a:solidFill>
          </a:ln>
        </p:spPr>
        <p:txBody>
          <a:bodyPr wrap="square" lIns="0" tIns="0" rIns="0" bIns="0" rtlCol="0"/>
          <a:lstStyle/>
          <a:p>
            <a:endParaRPr/>
          </a:p>
        </p:txBody>
      </p:sp>
      <p:sp>
        <p:nvSpPr>
          <p:cNvPr id="10" name="object 10"/>
          <p:cNvSpPr/>
          <p:nvPr/>
        </p:nvSpPr>
        <p:spPr>
          <a:xfrm>
            <a:off x="11294376" y="2843777"/>
            <a:ext cx="265430" cy="265430"/>
          </a:xfrm>
          <a:custGeom>
            <a:avLst/>
            <a:gdLst/>
            <a:ahLst/>
            <a:cxnLst/>
            <a:rect l="l" t="t" r="r" b="b"/>
            <a:pathLst>
              <a:path w="265429" h="265430">
                <a:moveTo>
                  <a:pt x="132575" y="0"/>
                </a:moveTo>
                <a:lnTo>
                  <a:pt x="0" y="265188"/>
                </a:lnTo>
                <a:lnTo>
                  <a:pt x="265175" y="265175"/>
                </a:lnTo>
                <a:lnTo>
                  <a:pt x="132575" y="0"/>
                </a:lnTo>
                <a:close/>
              </a:path>
            </a:pathLst>
          </a:custGeom>
          <a:solidFill>
            <a:srgbClr val="FFC000"/>
          </a:solidFill>
        </p:spPr>
        <p:txBody>
          <a:bodyPr wrap="square" lIns="0" tIns="0" rIns="0" bIns="0" rtlCol="0"/>
          <a:lstStyle/>
          <a:p>
            <a:endParaRPr/>
          </a:p>
        </p:txBody>
      </p:sp>
      <p:sp>
        <p:nvSpPr>
          <p:cNvPr id="11" name="object 11"/>
          <p:cNvSpPr txBox="1"/>
          <p:nvPr/>
        </p:nvSpPr>
        <p:spPr>
          <a:xfrm>
            <a:off x="1753553" y="4122971"/>
            <a:ext cx="9862820" cy="2100580"/>
          </a:xfrm>
          <a:prstGeom prst="rect">
            <a:avLst/>
          </a:prstGeom>
        </p:spPr>
        <p:txBody>
          <a:bodyPr vert="horz" wrap="square" lIns="0" tIns="12700" rIns="0" bIns="0" rtlCol="0">
            <a:spAutoFit/>
          </a:bodyPr>
          <a:lstStyle/>
          <a:p>
            <a:pPr marL="299085" marR="2827020" indent="-287020">
              <a:lnSpc>
                <a:spcPct val="100000"/>
              </a:lnSpc>
              <a:spcBef>
                <a:spcPts val="100"/>
              </a:spcBef>
              <a:buClr>
                <a:srgbClr val="9E3611"/>
              </a:buClr>
              <a:buFont typeface="Arial"/>
              <a:buChar char="•"/>
              <a:tabLst>
                <a:tab pos="299085" algn="l"/>
                <a:tab pos="299720" algn="l"/>
              </a:tabLst>
            </a:pPr>
            <a:r>
              <a:rPr sz="2400" spc="-30" dirty="0">
                <a:latin typeface="Cambria"/>
                <a:cs typeface="Cambria"/>
              </a:rPr>
              <a:t>Always </a:t>
            </a:r>
            <a:r>
              <a:rPr sz="2400" spc="-10" dirty="0">
                <a:latin typeface="Cambria"/>
                <a:cs typeface="Cambria"/>
              </a:rPr>
              <a:t>formed </a:t>
            </a:r>
            <a:r>
              <a:rPr sz="2400" dirty="0">
                <a:latin typeface="Cambria"/>
                <a:cs typeface="Cambria"/>
              </a:rPr>
              <a:t>in 2 </a:t>
            </a:r>
            <a:r>
              <a:rPr sz="2400" spc="-5" dirty="0">
                <a:latin typeface="Cambria"/>
                <a:cs typeface="Cambria"/>
              </a:rPr>
              <a:t>planes: </a:t>
            </a:r>
            <a:r>
              <a:rPr sz="2400" spc="-10" dirty="0">
                <a:latin typeface="Cambria"/>
                <a:cs typeface="Cambria"/>
              </a:rPr>
              <a:t>buccolingually </a:t>
            </a:r>
            <a:r>
              <a:rPr sz="2400" spc="-5" dirty="0">
                <a:latin typeface="Cambria"/>
                <a:cs typeface="Cambria"/>
              </a:rPr>
              <a:t>meeting  </a:t>
            </a:r>
            <a:r>
              <a:rPr sz="2400" dirty="0">
                <a:latin typeface="Cambria"/>
                <a:cs typeface="Cambria"/>
              </a:rPr>
              <a:t>at a </a:t>
            </a:r>
            <a:r>
              <a:rPr sz="2400" spc="-15" dirty="0">
                <a:latin typeface="Cambria"/>
                <a:cs typeface="Cambria"/>
              </a:rPr>
              <a:t>very </a:t>
            </a:r>
            <a:r>
              <a:rPr sz="2400" spc="-5" dirty="0">
                <a:latin typeface="Cambria"/>
                <a:cs typeface="Cambria"/>
              </a:rPr>
              <a:t>obtuse</a:t>
            </a:r>
            <a:r>
              <a:rPr sz="2400" dirty="0">
                <a:latin typeface="Cambria"/>
                <a:cs typeface="Cambria"/>
              </a:rPr>
              <a:t> </a:t>
            </a:r>
            <a:r>
              <a:rPr sz="2400" spc="-5" dirty="0">
                <a:latin typeface="Cambria"/>
                <a:cs typeface="Cambria"/>
              </a:rPr>
              <a:t>angle</a:t>
            </a:r>
            <a:endParaRPr sz="2400">
              <a:latin typeface="Cambria"/>
              <a:cs typeface="Cambria"/>
            </a:endParaRPr>
          </a:p>
          <a:p>
            <a:pPr>
              <a:lnSpc>
                <a:spcPct val="100000"/>
              </a:lnSpc>
              <a:buClr>
                <a:srgbClr val="9E3611"/>
              </a:buClr>
              <a:buFont typeface="Arial"/>
              <a:buChar char="•"/>
            </a:pPr>
            <a:endParaRPr sz="2800">
              <a:latin typeface="Times New Roman"/>
              <a:cs typeface="Times New Roman"/>
            </a:endParaRPr>
          </a:p>
          <a:p>
            <a:pPr marL="299085" marR="5080" indent="-287020">
              <a:lnSpc>
                <a:spcPts val="2590"/>
              </a:lnSpc>
              <a:spcBef>
                <a:spcPts val="2210"/>
              </a:spcBef>
              <a:buClr>
                <a:srgbClr val="9E3611"/>
              </a:buClr>
              <a:buFont typeface="Arial"/>
              <a:buChar char="•"/>
              <a:tabLst>
                <a:tab pos="299085" algn="l"/>
                <a:tab pos="299720" algn="l"/>
              </a:tabLst>
            </a:pPr>
            <a:r>
              <a:rPr sz="2400" dirty="0">
                <a:latin typeface="Cambria"/>
                <a:cs typeface="Cambria"/>
              </a:rPr>
              <a:t>This </a:t>
            </a:r>
            <a:r>
              <a:rPr sz="2400" spc="-10" dirty="0">
                <a:latin typeface="Cambria"/>
                <a:cs typeface="Cambria"/>
              </a:rPr>
              <a:t>feature </a:t>
            </a:r>
            <a:r>
              <a:rPr sz="2400" dirty="0">
                <a:latin typeface="Cambria"/>
                <a:cs typeface="Cambria"/>
              </a:rPr>
              <a:t>is </a:t>
            </a:r>
            <a:r>
              <a:rPr sz="2400" spc="-5" dirty="0">
                <a:latin typeface="Cambria"/>
                <a:cs typeface="Cambria"/>
              </a:rPr>
              <a:t>essential </a:t>
            </a:r>
            <a:r>
              <a:rPr sz="2400" spc="-10" dirty="0">
                <a:latin typeface="Cambria"/>
                <a:cs typeface="Cambria"/>
              </a:rPr>
              <a:t>when </a:t>
            </a:r>
            <a:r>
              <a:rPr sz="2400" dirty="0">
                <a:latin typeface="Cambria"/>
                <a:cs typeface="Cambria"/>
              </a:rPr>
              <a:t>an opposing </a:t>
            </a:r>
            <a:r>
              <a:rPr sz="2400" spc="-5" dirty="0">
                <a:latin typeface="Cambria"/>
                <a:cs typeface="Cambria"/>
              </a:rPr>
              <a:t>functional cusp </a:t>
            </a:r>
            <a:r>
              <a:rPr sz="2400" dirty="0">
                <a:latin typeface="Cambria"/>
                <a:cs typeface="Cambria"/>
              </a:rPr>
              <a:t>occludes with  </a:t>
            </a:r>
            <a:r>
              <a:rPr sz="2400" spc="-5" dirty="0">
                <a:latin typeface="Cambria"/>
                <a:cs typeface="Cambria"/>
              </a:rPr>
              <a:t>the marginal</a:t>
            </a:r>
            <a:r>
              <a:rPr sz="2400" spc="-30" dirty="0">
                <a:latin typeface="Cambria"/>
                <a:cs typeface="Cambria"/>
              </a:rPr>
              <a:t> </a:t>
            </a:r>
            <a:r>
              <a:rPr sz="2400" dirty="0">
                <a:latin typeface="Cambria"/>
                <a:cs typeface="Cambria"/>
              </a:rPr>
              <a:t>ridge.</a:t>
            </a:r>
            <a:endParaRPr sz="2400">
              <a:latin typeface="Cambria"/>
              <a:cs typeface="Cambria"/>
            </a:endParaRPr>
          </a:p>
        </p:txBody>
      </p:sp>
      <p:sp>
        <p:nvSpPr>
          <p:cNvPr id="12" name="object 12"/>
          <p:cNvSpPr txBox="1"/>
          <p:nvPr/>
        </p:nvSpPr>
        <p:spPr>
          <a:xfrm>
            <a:off x="11665334" y="6500674"/>
            <a:ext cx="238125" cy="203835"/>
          </a:xfrm>
          <a:prstGeom prst="rect">
            <a:avLst/>
          </a:prstGeom>
        </p:spPr>
        <p:txBody>
          <a:bodyPr vert="horz" wrap="square" lIns="0" tIns="0" rIns="0" bIns="0" rtlCol="0">
            <a:spAutoFit/>
          </a:bodyPr>
          <a:lstStyle/>
          <a:p>
            <a:pPr marL="25400">
              <a:lnSpc>
                <a:spcPts val="1425"/>
              </a:lnSpc>
            </a:pPr>
            <a:fld id="{81D60167-4931-47E6-BA6A-407CBD079E47}" type="slidenum">
              <a:rPr sz="1400" b="1" dirty="0">
                <a:latin typeface="Corbel"/>
                <a:cs typeface="Corbel"/>
              </a:rPr>
              <a:pPr marL="25400">
                <a:lnSpc>
                  <a:spcPts val="1425"/>
                </a:lnSpc>
              </a:pPr>
              <a:t>22</a:t>
            </a:fld>
            <a:endParaRPr sz="1400">
              <a:latin typeface="Corbel"/>
              <a:cs typeface="Corbel"/>
            </a:endParaRPr>
          </a:p>
        </p:txBody>
      </p:sp>
      <p:sp>
        <p:nvSpPr>
          <p:cNvPr id="13" name="Slide Number Placeholder 12"/>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193" y="0"/>
            <a:ext cx="1122045" cy="5329555"/>
          </a:xfrm>
          <a:custGeom>
            <a:avLst/>
            <a:gdLst/>
            <a:ahLst/>
            <a:cxnLst/>
            <a:rect l="l" t="t" r="r" b="b"/>
            <a:pathLst>
              <a:path w="1122045" h="5329555">
                <a:moveTo>
                  <a:pt x="1121664" y="0"/>
                </a:moveTo>
                <a:lnTo>
                  <a:pt x="867829" y="0"/>
                </a:lnTo>
                <a:lnTo>
                  <a:pt x="0" y="5286565"/>
                </a:lnTo>
                <a:lnTo>
                  <a:pt x="247497" y="5329428"/>
                </a:lnTo>
                <a:lnTo>
                  <a:pt x="1121664" y="0"/>
                </a:lnTo>
                <a:close/>
              </a:path>
            </a:pathLst>
          </a:custGeom>
          <a:solidFill>
            <a:srgbClr val="D34817"/>
          </a:solidFill>
        </p:spPr>
        <p:txBody>
          <a:bodyPr wrap="square" lIns="0" tIns="0" rIns="0" bIns="0" rtlCol="0"/>
          <a:lstStyle/>
          <a:p>
            <a:endParaRPr/>
          </a:p>
        </p:txBody>
      </p:sp>
      <p:sp>
        <p:nvSpPr>
          <p:cNvPr id="3" name="object 3"/>
          <p:cNvSpPr/>
          <p:nvPr/>
        </p:nvSpPr>
        <p:spPr>
          <a:xfrm>
            <a:off x="150876" y="0"/>
            <a:ext cx="1117600" cy="5278120"/>
          </a:xfrm>
          <a:custGeom>
            <a:avLst/>
            <a:gdLst/>
            <a:ahLst/>
            <a:cxnLst/>
            <a:rect l="l" t="t" r="r" b="b"/>
            <a:pathLst>
              <a:path w="1117600" h="5278120">
                <a:moveTo>
                  <a:pt x="1117091" y="0"/>
                </a:moveTo>
                <a:lnTo>
                  <a:pt x="864793" y="0"/>
                </a:lnTo>
                <a:lnTo>
                  <a:pt x="0" y="5239512"/>
                </a:lnTo>
                <a:lnTo>
                  <a:pt x="249123" y="5277612"/>
                </a:lnTo>
                <a:lnTo>
                  <a:pt x="1117091" y="0"/>
                </a:lnTo>
                <a:close/>
              </a:path>
            </a:pathLst>
          </a:custGeom>
          <a:solidFill>
            <a:srgbClr val="595958"/>
          </a:solidFill>
        </p:spPr>
        <p:txBody>
          <a:bodyPr wrap="square" lIns="0" tIns="0" rIns="0" bIns="0" rtlCol="0"/>
          <a:lstStyle/>
          <a:p>
            <a:endParaRPr/>
          </a:p>
        </p:txBody>
      </p:sp>
      <p:sp>
        <p:nvSpPr>
          <p:cNvPr id="4" name="object 4"/>
          <p:cNvSpPr/>
          <p:nvPr/>
        </p:nvSpPr>
        <p:spPr>
          <a:xfrm>
            <a:off x="150881" y="5239511"/>
            <a:ext cx="1228725" cy="1618615"/>
          </a:xfrm>
          <a:custGeom>
            <a:avLst/>
            <a:gdLst/>
            <a:ahLst/>
            <a:cxnLst/>
            <a:rect l="l" t="t" r="r" b="b"/>
            <a:pathLst>
              <a:path w="1228725" h="1618615">
                <a:moveTo>
                  <a:pt x="0" y="0"/>
                </a:moveTo>
                <a:lnTo>
                  <a:pt x="1174381" y="1618488"/>
                </a:lnTo>
                <a:lnTo>
                  <a:pt x="1228344" y="1618488"/>
                </a:lnTo>
                <a:lnTo>
                  <a:pt x="0" y="0"/>
                </a:lnTo>
                <a:close/>
              </a:path>
            </a:pathLst>
          </a:custGeom>
          <a:solidFill>
            <a:srgbClr val="212121"/>
          </a:solidFill>
        </p:spPr>
        <p:txBody>
          <a:bodyPr wrap="square" lIns="0" tIns="0" rIns="0" bIns="0" rtlCol="0"/>
          <a:lstStyle/>
          <a:p>
            <a:endParaRPr/>
          </a:p>
        </p:txBody>
      </p:sp>
      <p:sp>
        <p:nvSpPr>
          <p:cNvPr id="5" name="object 5"/>
          <p:cNvSpPr/>
          <p:nvPr/>
        </p:nvSpPr>
        <p:spPr>
          <a:xfrm>
            <a:off x="457202" y="5291328"/>
            <a:ext cx="1495425" cy="1567180"/>
          </a:xfrm>
          <a:custGeom>
            <a:avLst/>
            <a:gdLst/>
            <a:ahLst/>
            <a:cxnLst/>
            <a:rect l="l" t="t" r="r" b="b"/>
            <a:pathLst>
              <a:path w="1495425" h="1567179">
                <a:moveTo>
                  <a:pt x="0" y="0"/>
                </a:moveTo>
                <a:lnTo>
                  <a:pt x="1442669" y="1566672"/>
                </a:lnTo>
                <a:lnTo>
                  <a:pt x="1495044" y="1566672"/>
                </a:lnTo>
                <a:lnTo>
                  <a:pt x="0" y="0"/>
                </a:lnTo>
                <a:close/>
              </a:path>
            </a:pathLst>
          </a:custGeom>
          <a:solidFill>
            <a:srgbClr val="69240C"/>
          </a:solidFill>
        </p:spPr>
        <p:txBody>
          <a:bodyPr wrap="square" lIns="0" tIns="0" rIns="0" bIns="0" rtlCol="0"/>
          <a:lstStyle/>
          <a:p>
            <a:endParaRPr/>
          </a:p>
        </p:txBody>
      </p:sp>
      <p:sp>
        <p:nvSpPr>
          <p:cNvPr id="6" name="object 6"/>
          <p:cNvSpPr/>
          <p:nvPr/>
        </p:nvSpPr>
        <p:spPr>
          <a:xfrm>
            <a:off x="457200" y="5286755"/>
            <a:ext cx="2131060" cy="1571625"/>
          </a:xfrm>
          <a:custGeom>
            <a:avLst/>
            <a:gdLst/>
            <a:ahLst/>
            <a:cxnLst/>
            <a:rect l="l" t="t" r="r" b="b"/>
            <a:pathLst>
              <a:path w="2131060" h="1571625">
                <a:moveTo>
                  <a:pt x="0" y="0"/>
                </a:moveTo>
                <a:lnTo>
                  <a:pt x="0" y="4762"/>
                </a:lnTo>
                <a:lnTo>
                  <a:pt x="1495513" y="1571244"/>
                </a:lnTo>
                <a:lnTo>
                  <a:pt x="2130552" y="1571244"/>
                </a:lnTo>
                <a:lnTo>
                  <a:pt x="247662" y="42849"/>
                </a:lnTo>
                <a:lnTo>
                  <a:pt x="0" y="0"/>
                </a:lnTo>
                <a:close/>
              </a:path>
            </a:pathLst>
          </a:custGeom>
          <a:solidFill>
            <a:srgbClr val="9E3611"/>
          </a:solidFill>
        </p:spPr>
        <p:txBody>
          <a:bodyPr wrap="square" lIns="0" tIns="0" rIns="0" bIns="0" rtlCol="0"/>
          <a:lstStyle/>
          <a:p>
            <a:endParaRPr/>
          </a:p>
        </p:txBody>
      </p:sp>
      <p:sp>
        <p:nvSpPr>
          <p:cNvPr id="7" name="object 7"/>
          <p:cNvSpPr/>
          <p:nvPr/>
        </p:nvSpPr>
        <p:spPr>
          <a:xfrm>
            <a:off x="150873" y="5239511"/>
            <a:ext cx="1694814" cy="1618615"/>
          </a:xfrm>
          <a:custGeom>
            <a:avLst/>
            <a:gdLst/>
            <a:ahLst/>
            <a:cxnLst/>
            <a:rect l="l" t="t" r="r" b="b"/>
            <a:pathLst>
              <a:path w="1694814" h="1618615">
                <a:moveTo>
                  <a:pt x="0" y="0"/>
                </a:moveTo>
                <a:lnTo>
                  <a:pt x="1228178" y="1618488"/>
                </a:lnTo>
                <a:lnTo>
                  <a:pt x="1694688" y="1618488"/>
                </a:lnTo>
                <a:lnTo>
                  <a:pt x="291973" y="95199"/>
                </a:lnTo>
                <a:lnTo>
                  <a:pt x="244360" y="42837"/>
                </a:lnTo>
                <a:lnTo>
                  <a:pt x="249135" y="42837"/>
                </a:lnTo>
                <a:lnTo>
                  <a:pt x="249135" y="38087"/>
                </a:lnTo>
                <a:lnTo>
                  <a:pt x="244360" y="38087"/>
                </a:lnTo>
                <a:lnTo>
                  <a:pt x="0" y="0"/>
                </a:lnTo>
                <a:close/>
              </a:path>
            </a:pathLst>
          </a:custGeom>
          <a:solidFill>
            <a:srgbClr val="3E3E3E"/>
          </a:solidFill>
        </p:spPr>
        <p:txBody>
          <a:bodyPr wrap="square" lIns="0" tIns="0" rIns="0" bIns="0" rtlCol="0"/>
          <a:lstStyle/>
          <a:p>
            <a:endParaRPr/>
          </a:p>
        </p:txBody>
      </p:sp>
      <p:sp>
        <p:nvSpPr>
          <p:cNvPr id="8" name="object 8"/>
          <p:cNvSpPr txBox="1"/>
          <p:nvPr/>
        </p:nvSpPr>
        <p:spPr>
          <a:xfrm>
            <a:off x="1753553" y="934086"/>
            <a:ext cx="7132955" cy="1793239"/>
          </a:xfrm>
          <a:prstGeom prst="rect">
            <a:avLst/>
          </a:prstGeom>
        </p:spPr>
        <p:txBody>
          <a:bodyPr vert="horz" wrap="square" lIns="0" tIns="88900" rIns="0" bIns="0" rtlCol="0">
            <a:spAutoFit/>
          </a:bodyPr>
          <a:lstStyle/>
          <a:p>
            <a:pPr marL="299085" indent="-287020">
              <a:lnSpc>
                <a:spcPct val="100000"/>
              </a:lnSpc>
              <a:spcBef>
                <a:spcPts val="700"/>
              </a:spcBef>
              <a:buClr>
                <a:srgbClr val="9E3611"/>
              </a:buClr>
              <a:buFont typeface="Arial"/>
              <a:buChar char="•"/>
              <a:tabLst>
                <a:tab pos="299085" algn="l"/>
                <a:tab pos="299720" algn="l"/>
              </a:tabLst>
            </a:pPr>
            <a:r>
              <a:rPr sz="2400" spc="-10" dirty="0">
                <a:solidFill>
                  <a:srgbClr val="0070C0"/>
                </a:solidFill>
                <a:latin typeface="Cambria"/>
                <a:cs typeface="Cambria"/>
              </a:rPr>
              <a:t>Functions</a:t>
            </a:r>
            <a:r>
              <a:rPr sz="2400" spc="-10" dirty="0">
                <a:latin typeface="Cambria"/>
                <a:cs typeface="Cambria"/>
              </a:rPr>
              <a:t>:</a:t>
            </a:r>
            <a:endParaRPr sz="2400">
              <a:latin typeface="Cambria"/>
              <a:cs typeface="Cambria"/>
            </a:endParaRPr>
          </a:p>
          <a:p>
            <a:pPr marL="756285" lvl="1" indent="-287020">
              <a:lnSpc>
                <a:spcPct val="100000"/>
              </a:lnSpc>
              <a:spcBef>
                <a:spcPts val="600"/>
              </a:spcBef>
              <a:buClr>
                <a:srgbClr val="9E3611"/>
              </a:buClr>
              <a:buFont typeface="Arial"/>
              <a:buChar char="•"/>
              <a:tabLst>
                <a:tab pos="756285" algn="l"/>
                <a:tab pos="756920" algn="l"/>
              </a:tabLst>
            </a:pPr>
            <a:r>
              <a:rPr sz="2400" spc="-5" dirty="0">
                <a:latin typeface="Cambria"/>
                <a:cs typeface="Cambria"/>
              </a:rPr>
              <a:t>Helps </a:t>
            </a:r>
            <a:r>
              <a:rPr sz="2400" dirty="0">
                <a:latin typeface="Cambria"/>
                <a:cs typeface="Cambria"/>
              </a:rPr>
              <a:t>in </a:t>
            </a:r>
            <a:r>
              <a:rPr sz="2400" spc="-10" dirty="0">
                <a:latin typeface="Cambria"/>
                <a:cs typeface="Cambria"/>
              </a:rPr>
              <a:t>prevention </a:t>
            </a:r>
            <a:r>
              <a:rPr sz="2400" spc="-5" dirty="0">
                <a:latin typeface="Cambria"/>
                <a:cs typeface="Cambria"/>
              </a:rPr>
              <a:t>of </a:t>
            </a:r>
            <a:r>
              <a:rPr sz="2400" spc="-10" dirty="0">
                <a:latin typeface="Cambria"/>
                <a:cs typeface="Cambria"/>
              </a:rPr>
              <a:t>food </a:t>
            </a:r>
            <a:r>
              <a:rPr sz="2400" spc="-5" dirty="0">
                <a:latin typeface="Cambria"/>
                <a:cs typeface="Cambria"/>
              </a:rPr>
              <a:t>impaction</a:t>
            </a:r>
            <a:r>
              <a:rPr sz="2400" spc="-45" dirty="0">
                <a:latin typeface="Cambria"/>
                <a:cs typeface="Cambria"/>
              </a:rPr>
              <a:t> </a:t>
            </a:r>
            <a:r>
              <a:rPr sz="2400" spc="-15" dirty="0">
                <a:latin typeface="Cambria"/>
                <a:cs typeface="Cambria"/>
              </a:rPr>
              <a:t>proximally</a:t>
            </a:r>
            <a:endParaRPr sz="2400">
              <a:latin typeface="Cambria"/>
              <a:cs typeface="Cambria"/>
            </a:endParaRPr>
          </a:p>
          <a:p>
            <a:pPr marL="756285" lvl="1" indent="-287020">
              <a:lnSpc>
                <a:spcPct val="100000"/>
              </a:lnSpc>
              <a:spcBef>
                <a:spcPts val="600"/>
              </a:spcBef>
              <a:buClr>
                <a:srgbClr val="9E3611"/>
              </a:buClr>
              <a:buFont typeface="Arial"/>
              <a:buChar char="•"/>
              <a:tabLst>
                <a:tab pos="756285" algn="l"/>
                <a:tab pos="756920" algn="l"/>
              </a:tabLst>
            </a:pPr>
            <a:r>
              <a:rPr sz="2400" spc="-5" dirty="0">
                <a:latin typeface="Cambria"/>
                <a:cs typeface="Cambria"/>
              </a:rPr>
              <a:t>Mastication</a:t>
            </a:r>
            <a:endParaRPr sz="2400">
              <a:latin typeface="Cambria"/>
              <a:cs typeface="Cambria"/>
            </a:endParaRPr>
          </a:p>
          <a:p>
            <a:pPr marL="756285" lvl="1" indent="-287020">
              <a:lnSpc>
                <a:spcPct val="100000"/>
              </a:lnSpc>
              <a:spcBef>
                <a:spcPts val="600"/>
              </a:spcBef>
              <a:buClr>
                <a:srgbClr val="9E3611"/>
              </a:buClr>
              <a:buFont typeface="Arial"/>
              <a:buChar char="•"/>
              <a:tabLst>
                <a:tab pos="756285" algn="l"/>
                <a:tab pos="756920" algn="l"/>
              </a:tabLst>
            </a:pPr>
            <a:r>
              <a:rPr sz="2400" spc="-10" dirty="0">
                <a:latin typeface="Cambria"/>
                <a:cs typeface="Cambria"/>
              </a:rPr>
              <a:t>Protection </a:t>
            </a:r>
            <a:r>
              <a:rPr sz="2400" spc="-5" dirty="0">
                <a:latin typeface="Cambria"/>
                <a:cs typeface="Cambria"/>
              </a:rPr>
              <a:t>of</a:t>
            </a:r>
            <a:r>
              <a:rPr sz="2400" spc="-25" dirty="0">
                <a:latin typeface="Cambria"/>
                <a:cs typeface="Cambria"/>
              </a:rPr>
              <a:t> </a:t>
            </a:r>
            <a:r>
              <a:rPr sz="2400" spc="-5" dirty="0">
                <a:latin typeface="Cambria"/>
                <a:cs typeface="Cambria"/>
              </a:rPr>
              <a:t>peridontium</a:t>
            </a:r>
            <a:endParaRPr sz="2400">
              <a:latin typeface="Cambria"/>
              <a:cs typeface="Cambria"/>
            </a:endParaRPr>
          </a:p>
        </p:txBody>
      </p:sp>
      <p:sp>
        <p:nvSpPr>
          <p:cNvPr id="10" name="object 10"/>
          <p:cNvSpPr txBox="1"/>
          <p:nvPr/>
        </p:nvSpPr>
        <p:spPr>
          <a:xfrm>
            <a:off x="11665334" y="6500674"/>
            <a:ext cx="238125" cy="203835"/>
          </a:xfrm>
          <a:prstGeom prst="rect">
            <a:avLst/>
          </a:prstGeom>
        </p:spPr>
        <p:txBody>
          <a:bodyPr vert="horz" wrap="square" lIns="0" tIns="0" rIns="0" bIns="0" rtlCol="0">
            <a:spAutoFit/>
          </a:bodyPr>
          <a:lstStyle/>
          <a:p>
            <a:pPr marL="25400">
              <a:lnSpc>
                <a:spcPts val="1425"/>
              </a:lnSpc>
            </a:pPr>
            <a:fld id="{81D60167-4931-47E6-BA6A-407CBD079E47}" type="slidenum">
              <a:rPr sz="1400" b="1" dirty="0">
                <a:latin typeface="Corbel"/>
                <a:cs typeface="Corbel"/>
              </a:rPr>
              <a:pPr marL="25400">
                <a:lnSpc>
                  <a:spcPts val="1425"/>
                </a:lnSpc>
              </a:pPr>
              <a:t>23</a:t>
            </a:fld>
            <a:endParaRPr sz="1400">
              <a:latin typeface="Corbel"/>
              <a:cs typeface="Corbel"/>
            </a:endParaRPr>
          </a:p>
        </p:txBody>
      </p:sp>
      <p:sp>
        <p:nvSpPr>
          <p:cNvPr id="9" name="object 9"/>
          <p:cNvSpPr txBox="1"/>
          <p:nvPr/>
        </p:nvSpPr>
        <p:spPr>
          <a:xfrm>
            <a:off x="1753553" y="3662046"/>
            <a:ext cx="9999345" cy="756920"/>
          </a:xfrm>
          <a:prstGeom prst="rect">
            <a:avLst/>
          </a:prstGeom>
        </p:spPr>
        <p:txBody>
          <a:bodyPr vert="horz" wrap="square" lIns="0" tIns="12700" rIns="0" bIns="0" rtlCol="0">
            <a:spAutoFit/>
          </a:bodyPr>
          <a:lstStyle/>
          <a:p>
            <a:pPr marL="299085" marR="5080" indent="-287020">
              <a:lnSpc>
                <a:spcPct val="100000"/>
              </a:lnSpc>
              <a:spcBef>
                <a:spcPts val="100"/>
              </a:spcBef>
              <a:buClr>
                <a:srgbClr val="9E3611"/>
              </a:buClr>
              <a:buFont typeface="Arial"/>
              <a:buChar char="•"/>
              <a:tabLst>
                <a:tab pos="299085" algn="l"/>
                <a:tab pos="299720" algn="l"/>
              </a:tabLst>
            </a:pPr>
            <a:r>
              <a:rPr sz="2400" spc="-5" dirty="0">
                <a:latin typeface="Cambria"/>
                <a:cs typeface="Cambria"/>
              </a:rPr>
              <a:t>Marginal ridges of </a:t>
            </a:r>
            <a:r>
              <a:rPr sz="2400" dirty="0">
                <a:latin typeface="Cambria"/>
                <a:cs typeface="Cambria"/>
              </a:rPr>
              <a:t>adjacent </a:t>
            </a:r>
            <a:r>
              <a:rPr sz="2400" spc="-10" dirty="0">
                <a:latin typeface="Cambria"/>
                <a:cs typeface="Cambria"/>
              </a:rPr>
              <a:t>posterior </a:t>
            </a:r>
            <a:r>
              <a:rPr sz="2400" spc="-5" dirty="0">
                <a:latin typeface="Cambria"/>
                <a:cs typeface="Cambria"/>
              </a:rPr>
              <a:t>teeth should be </a:t>
            </a:r>
            <a:r>
              <a:rPr sz="2400" dirty="0">
                <a:latin typeface="Cambria"/>
                <a:cs typeface="Cambria"/>
              </a:rPr>
              <a:t>at the </a:t>
            </a:r>
            <a:r>
              <a:rPr sz="2400" spc="-5" dirty="0">
                <a:latin typeface="Cambria"/>
                <a:cs typeface="Cambria"/>
              </a:rPr>
              <a:t>same height </a:t>
            </a:r>
            <a:r>
              <a:rPr sz="2400" spc="-25" dirty="0">
                <a:latin typeface="Cambria"/>
                <a:cs typeface="Cambria"/>
              </a:rPr>
              <a:t>to  have </a:t>
            </a:r>
            <a:r>
              <a:rPr sz="2400" dirty="0">
                <a:latin typeface="Cambria"/>
                <a:cs typeface="Cambria"/>
              </a:rPr>
              <a:t>a </a:t>
            </a:r>
            <a:r>
              <a:rPr sz="2400" spc="-10" dirty="0">
                <a:latin typeface="Cambria"/>
                <a:cs typeface="Cambria"/>
              </a:rPr>
              <a:t>proper </a:t>
            </a:r>
            <a:r>
              <a:rPr sz="2400" spc="-5" dirty="0">
                <a:latin typeface="Cambria"/>
                <a:cs typeface="Cambria"/>
              </a:rPr>
              <a:t>contact </a:t>
            </a:r>
            <a:r>
              <a:rPr sz="2400" dirty="0">
                <a:latin typeface="Cambria"/>
                <a:cs typeface="Cambria"/>
              </a:rPr>
              <a:t>and </a:t>
            </a:r>
            <a:r>
              <a:rPr sz="2400" spc="-10" dirty="0">
                <a:latin typeface="Cambria"/>
                <a:cs typeface="Cambria"/>
              </a:rPr>
              <a:t>embrasure</a:t>
            </a:r>
            <a:r>
              <a:rPr sz="2400" spc="25" dirty="0">
                <a:latin typeface="Cambria"/>
                <a:cs typeface="Cambria"/>
              </a:rPr>
              <a:t> </a:t>
            </a:r>
            <a:r>
              <a:rPr sz="2400" spc="-5" dirty="0">
                <a:latin typeface="Cambria"/>
                <a:cs typeface="Cambria"/>
              </a:rPr>
              <a:t>forms.</a:t>
            </a:r>
            <a:endParaRPr sz="2400">
              <a:latin typeface="Cambria"/>
              <a:cs typeface="Cambria"/>
            </a:endParaRPr>
          </a:p>
        </p:txBody>
      </p:sp>
      <p:sp>
        <p:nvSpPr>
          <p:cNvPr id="11" name="Slide Number Placeholder 10"/>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193" y="0"/>
            <a:ext cx="1122045" cy="5329555"/>
          </a:xfrm>
          <a:custGeom>
            <a:avLst/>
            <a:gdLst/>
            <a:ahLst/>
            <a:cxnLst/>
            <a:rect l="l" t="t" r="r" b="b"/>
            <a:pathLst>
              <a:path w="1122045" h="5329555">
                <a:moveTo>
                  <a:pt x="1121664" y="0"/>
                </a:moveTo>
                <a:lnTo>
                  <a:pt x="867829" y="0"/>
                </a:lnTo>
                <a:lnTo>
                  <a:pt x="0" y="5286565"/>
                </a:lnTo>
                <a:lnTo>
                  <a:pt x="247497" y="5329428"/>
                </a:lnTo>
                <a:lnTo>
                  <a:pt x="1121664" y="0"/>
                </a:lnTo>
                <a:close/>
              </a:path>
            </a:pathLst>
          </a:custGeom>
          <a:solidFill>
            <a:srgbClr val="D34817"/>
          </a:solidFill>
        </p:spPr>
        <p:txBody>
          <a:bodyPr wrap="square" lIns="0" tIns="0" rIns="0" bIns="0" rtlCol="0"/>
          <a:lstStyle/>
          <a:p>
            <a:endParaRPr/>
          </a:p>
        </p:txBody>
      </p:sp>
      <p:sp>
        <p:nvSpPr>
          <p:cNvPr id="3" name="object 3"/>
          <p:cNvSpPr/>
          <p:nvPr/>
        </p:nvSpPr>
        <p:spPr>
          <a:xfrm>
            <a:off x="150876" y="0"/>
            <a:ext cx="1117600" cy="5278120"/>
          </a:xfrm>
          <a:custGeom>
            <a:avLst/>
            <a:gdLst/>
            <a:ahLst/>
            <a:cxnLst/>
            <a:rect l="l" t="t" r="r" b="b"/>
            <a:pathLst>
              <a:path w="1117600" h="5278120">
                <a:moveTo>
                  <a:pt x="1117091" y="0"/>
                </a:moveTo>
                <a:lnTo>
                  <a:pt x="864793" y="0"/>
                </a:lnTo>
                <a:lnTo>
                  <a:pt x="0" y="5239512"/>
                </a:lnTo>
                <a:lnTo>
                  <a:pt x="249123" y="5277612"/>
                </a:lnTo>
                <a:lnTo>
                  <a:pt x="1117091" y="0"/>
                </a:lnTo>
                <a:close/>
              </a:path>
            </a:pathLst>
          </a:custGeom>
          <a:solidFill>
            <a:srgbClr val="595958"/>
          </a:solidFill>
        </p:spPr>
        <p:txBody>
          <a:bodyPr wrap="square" lIns="0" tIns="0" rIns="0" bIns="0" rtlCol="0"/>
          <a:lstStyle/>
          <a:p>
            <a:endParaRPr/>
          </a:p>
        </p:txBody>
      </p:sp>
      <p:sp>
        <p:nvSpPr>
          <p:cNvPr id="4" name="object 4"/>
          <p:cNvSpPr/>
          <p:nvPr/>
        </p:nvSpPr>
        <p:spPr>
          <a:xfrm>
            <a:off x="150881" y="5239511"/>
            <a:ext cx="1228725" cy="1618615"/>
          </a:xfrm>
          <a:custGeom>
            <a:avLst/>
            <a:gdLst/>
            <a:ahLst/>
            <a:cxnLst/>
            <a:rect l="l" t="t" r="r" b="b"/>
            <a:pathLst>
              <a:path w="1228725" h="1618615">
                <a:moveTo>
                  <a:pt x="0" y="0"/>
                </a:moveTo>
                <a:lnTo>
                  <a:pt x="1174381" y="1618488"/>
                </a:lnTo>
                <a:lnTo>
                  <a:pt x="1228344" y="1618488"/>
                </a:lnTo>
                <a:lnTo>
                  <a:pt x="0" y="0"/>
                </a:lnTo>
                <a:close/>
              </a:path>
            </a:pathLst>
          </a:custGeom>
          <a:solidFill>
            <a:srgbClr val="212121"/>
          </a:solidFill>
        </p:spPr>
        <p:txBody>
          <a:bodyPr wrap="square" lIns="0" tIns="0" rIns="0" bIns="0" rtlCol="0"/>
          <a:lstStyle/>
          <a:p>
            <a:endParaRPr/>
          </a:p>
        </p:txBody>
      </p:sp>
      <p:sp>
        <p:nvSpPr>
          <p:cNvPr id="5" name="object 5"/>
          <p:cNvSpPr/>
          <p:nvPr/>
        </p:nvSpPr>
        <p:spPr>
          <a:xfrm>
            <a:off x="457202" y="5291328"/>
            <a:ext cx="1495425" cy="1567180"/>
          </a:xfrm>
          <a:custGeom>
            <a:avLst/>
            <a:gdLst/>
            <a:ahLst/>
            <a:cxnLst/>
            <a:rect l="l" t="t" r="r" b="b"/>
            <a:pathLst>
              <a:path w="1495425" h="1567179">
                <a:moveTo>
                  <a:pt x="0" y="0"/>
                </a:moveTo>
                <a:lnTo>
                  <a:pt x="1442669" y="1566672"/>
                </a:lnTo>
                <a:lnTo>
                  <a:pt x="1495044" y="1566672"/>
                </a:lnTo>
                <a:lnTo>
                  <a:pt x="0" y="0"/>
                </a:lnTo>
                <a:close/>
              </a:path>
            </a:pathLst>
          </a:custGeom>
          <a:solidFill>
            <a:srgbClr val="69240C"/>
          </a:solidFill>
        </p:spPr>
        <p:txBody>
          <a:bodyPr wrap="square" lIns="0" tIns="0" rIns="0" bIns="0" rtlCol="0"/>
          <a:lstStyle/>
          <a:p>
            <a:endParaRPr/>
          </a:p>
        </p:txBody>
      </p:sp>
      <p:sp>
        <p:nvSpPr>
          <p:cNvPr id="6" name="object 6"/>
          <p:cNvSpPr/>
          <p:nvPr/>
        </p:nvSpPr>
        <p:spPr>
          <a:xfrm>
            <a:off x="457200" y="5286755"/>
            <a:ext cx="2131060" cy="1571625"/>
          </a:xfrm>
          <a:custGeom>
            <a:avLst/>
            <a:gdLst/>
            <a:ahLst/>
            <a:cxnLst/>
            <a:rect l="l" t="t" r="r" b="b"/>
            <a:pathLst>
              <a:path w="2131060" h="1571625">
                <a:moveTo>
                  <a:pt x="0" y="0"/>
                </a:moveTo>
                <a:lnTo>
                  <a:pt x="0" y="4762"/>
                </a:lnTo>
                <a:lnTo>
                  <a:pt x="1495513" y="1571244"/>
                </a:lnTo>
                <a:lnTo>
                  <a:pt x="2130552" y="1571244"/>
                </a:lnTo>
                <a:lnTo>
                  <a:pt x="247662" y="42849"/>
                </a:lnTo>
                <a:lnTo>
                  <a:pt x="0" y="0"/>
                </a:lnTo>
                <a:close/>
              </a:path>
            </a:pathLst>
          </a:custGeom>
          <a:solidFill>
            <a:srgbClr val="9E3611"/>
          </a:solidFill>
        </p:spPr>
        <p:txBody>
          <a:bodyPr wrap="square" lIns="0" tIns="0" rIns="0" bIns="0" rtlCol="0"/>
          <a:lstStyle/>
          <a:p>
            <a:endParaRPr/>
          </a:p>
        </p:txBody>
      </p:sp>
      <p:sp>
        <p:nvSpPr>
          <p:cNvPr id="7" name="object 7"/>
          <p:cNvSpPr/>
          <p:nvPr/>
        </p:nvSpPr>
        <p:spPr>
          <a:xfrm>
            <a:off x="150873" y="5239511"/>
            <a:ext cx="1694814" cy="1618615"/>
          </a:xfrm>
          <a:custGeom>
            <a:avLst/>
            <a:gdLst/>
            <a:ahLst/>
            <a:cxnLst/>
            <a:rect l="l" t="t" r="r" b="b"/>
            <a:pathLst>
              <a:path w="1694814" h="1618615">
                <a:moveTo>
                  <a:pt x="0" y="0"/>
                </a:moveTo>
                <a:lnTo>
                  <a:pt x="1228178" y="1618488"/>
                </a:lnTo>
                <a:lnTo>
                  <a:pt x="1694688" y="1618488"/>
                </a:lnTo>
                <a:lnTo>
                  <a:pt x="291973" y="95199"/>
                </a:lnTo>
                <a:lnTo>
                  <a:pt x="244360" y="42837"/>
                </a:lnTo>
                <a:lnTo>
                  <a:pt x="249135" y="42837"/>
                </a:lnTo>
                <a:lnTo>
                  <a:pt x="249135" y="38087"/>
                </a:lnTo>
                <a:lnTo>
                  <a:pt x="244360" y="38087"/>
                </a:lnTo>
                <a:lnTo>
                  <a:pt x="0" y="0"/>
                </a:lnTo>
                <a:close/>
              </a:path>
            </a:pathLst>
          </a:custGeom>
          <a:solidFill>
            <a:srgbClr val="3E3E3E"/>
          </a:solidFill>
        </p:spPr>
        <p:txBody>
          <a:bodyPr wrap="square" lIns="0" tIns="0" rIns="0" bIns="0" rtlCol="0"/>
          <a:lstStyle/>
          <a:p>
            <a:endParaRPr/>
          </a:p>
        </p:txBody>
      </p:sp>
      <p:sp>
        <p:nvSpPr>
          <p:cNvPr id="8" name="object 8"/>
          <p:cNvSpPr/>
          <p:nvPr/>
        </p:nvSpPr>
        <p:spPr>
          <a:xfrm>
            <a:off x="3232404" y="1379220"/>
            <a:ext cx="7117079" cy="5027675"/>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3296411" y="1443228"/>
            <a:ext cx="6934199" cy="4844795"/>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3277361" y="1424177"/>
            <a:ext cx="6972300" cy="4883150"/>
          </a:xfrm>
          <a:custGeom>
            <a:avLst/>
            <a:gdLst/>
            <a:ahLst/>
            <a:cxnLst/>
            <a:rect l="l" t="t" r="r" b="b"/>
            <a:pathLst>
              <a:path w="6972300" h="4883150">
                <a:moveTo>
                  <a:pt x="0" y="0"/>
                </a:moveTo>
                <a:lnTo>
                  <a:pt x="6972300" y="0"/>
                </a:lnTo>
                <a:lnTo>
                  <a:pt x="6972300" y="4882896"/>
                </a:lnTo>
                <a:lnTo>
                  <a:pt x="0" y="4882896"/>
                </a:lnTo>
                <a:lnTo>
                  <a:pt x="0" y="0"/>
                </a:lnTo>
                <a:close/>
              </a:path>
            </a:pathLst>
          </a:custGeom>
          <a:ln w="38100">
            <a:solidFill>
              <a:srgbClr val="000000"/>
            </a:solidFill>
          </a:ln>
        </p:spPr>
        <p:txBody>
          <a:bodyPr wrap="square" lIns="0" tIns="0" rIns="0" bIns="0" rtlCol="0"/>
          <a:lstStyle/>
          <a:p>
            <a:endParaRPr/>
          </a:p>
        </p:txBody>
      </p:sp>
      <p:sp>
        <p:nvSpPr>
          <p:cNvPr id="11" name="object 11"/>
          <p:cNvSpPr txBox="1"/>
          <p:nvPr/>
        </p:nvSpPr>
        <p:spPr>
          <a:xfrm>
            <a:off x="1753553" y="566802"/>
            <a:ext cx="4936490" cy="376555"/>
          </a:xfrm>
          <a:prstGeom prst="rect">
            <a:avLst/>
          </a:prstGeom>
        </p:spPr>
        <p:txBody>
          <a:bodyPr vert="horz" wrap="square" lIns="0" tIns="13335" rIns="0" bIns="0" rtlCol="0">
            <a:spAutoFit/>
          </a:bodyPr>
          <a:lstStyle/>
          <a:p>
            <a:pPr marL="299085" indent="-287020">
              <a:lnSpc>
                <a:spcPct val="100000"/>
              </a:lnSpc>
              <a:spcBef>
                <a:spcPts val="105"/>
              </a:spcBef>
              <a:buClr>
                <a:srgbClr val="9E3611"/>
              </a:buClr>
              <a:buFont typeface="Arial"/>
              <a:buChar char="•"/>
              <a:tabLst>
                <a:tab pos="299085" algn="l"/>
                <a:tab pos="299720" algn="l"/>
              </a:tabLst>
            </a:pPr>
            <a:r>
              <a:rPr sz="2300" spc="-5" dirty="0">
                <a:latin typeface="Cambria"/>
                <a:cs typeface="Cambria"/>
              </a:rPr>
              <a:t>Marginal </a:t>
            </a:r>
            <a:r>
              <a:rPr sz="2300" dirty="0">
                <a:latin typeface="Cambria"/>
                <a:cs typeface="Cambria"/>
              </a:rPr>
              <a:t>ridges with normal</a:t>
            </a:r>
            <a:r>
              <a:rPr sz="2300" spc="-70" dirty="0">
                <a:latin typeface="Cambria"/>
                <a:cs typeface="Cambria"/>
              </a:rPr>
              <a:t> </a:t>
            </a:r>
            <a:r>
              <a:rPr sz="2300" dirty="0">
                <a:latin typeface="Cambria"/>
                <a:cs typeface="Cambria"/>
              </a:rPr>
              <a:t>occlusal</a:t>
            </a:r>
            <a:endParaRPr sz="2300">
              <a:latin typeface="Cambria"/>
              <a:cs typeface="Cambria"/>
            </a:endParaRPr>
          </a:p>
        </p:txBody>
      </p:sp>
      <p:sp>
        <p:nvSpPr>
          <p:cNvPr id="12" name="object 12"/>
          <p:cNvSpPr/>
          <p:nvPr/>
        </p:nvSpPr>
        <p:spPr>
          <a:xfrm>
            <a:off x="6782827" y="2414016"/>
            <a:ext cx="1018540" cy="1056005"/>
          </a:xfrm>
          <a:custGeom>
            <a:avLst/>
            <a:gdLst/>
            <a:ahLst/>
            <a:cxnLst/>
            <a:rect l="l" t="t" r="r" b="b"/>
            <a:pathLst>
              <a:path w="1018540" h="1056004">
                <a:moveTo>
                  <a:pt x="1018146" y="0"/>
                </a:moveTo>
                <a:lnTo>
                  <a:pt x="0" y="1055395"/>
                </a:lnTo>
              </a:path>
            </a:pathLst>
          </a:custGeom>
          <a:ln w="88392">
            <a:solidFill>
              <a:srgbClr val="FF0000"/>
            </a:solidFill>
          </a:ln>
        </p:spPr>
        <p:txBody>
          <a:bodyPr wrap="square" lIns="0" tIns="0" rIns="0" bIns="0" rtlCol="0"/>
          <a:lstStyle/>
          <a:p>
            <a:endParaRPr/>
          </a:p>
        </p:txBody>
      </p:sp>
      <p:sp>
        <p:nvSpPr>
          <p:cNvPr id="13" name="object 13"/>
          <p:cNvSpPr/>
          <p:nvPr/>
        </p:nvSpPr>
        <p:spPr>
          <a:xfrm>
            <a:off x="6629402" y="3345549"/>
            <a:ext cx="280035" cy="283210"/>
          </a:xfrm>
          <a:custGeom>
            <a:avLst/>
            <a:gdLst/>
            <a:ahLst/>
            <a:cxnLst/>
            <a:rect l="l" t="t" r="r" b="b"/>
            <a:pathLst>
              <a:path w="280034" h="283210">
                <a:moveTo>
                  <a:pt x="88671" y="0"/>
                </a:moveTo>
                <a:lnTo>
                  <a:pt x="0" y="282905"/>
                </a:lnTo>
                <a:lnTo>
                  <a:pt x="279526" y="184099"/>
                </a:lnTo>
                <a:lnTo>
                  <a:pt x="88671" y="0"/>
                </a:lnTo>
                <a:close/>
              </a:path>
            </a:pathLst>
          </a:custGeom>
          <a:solidFill>
            <a:srgbClr val="FF0000"/>
          </a:solidFill>
        </p:spPr>
        <p:txBody>
          <a:bodyPr wrap="square" lIns="0" tIns="0" rIns="0" bIns="0" rtlCol="0"/>
          <a:lstStyle/>
          <a:p>
            <a:endParaRPr/>
          </a:p>
        </p:txBody>
      </p:sp>
      <p:sp>
        <p:nvSpPr>
          <p:cNvPr id="14" name="object 14"/>
          <p:cNvSpPr/>
          <p:nvPr/>
        </p:nvSpPr>
        <p:spPr>
          <a:xfrm>
            <a:off x="4572000" y="2414016"/>
            <a:ext cx="1134745" cy="1063625"/>
          </a:xfrm>
          <a:custGeom>
            <a:avLst/>
            <a:gdLst/>
            <a:ahLst/>
            <a:cxnLst/>
            <a:rect l="l" t="t" r="r" b="b"/>
            <a:pathLst>
              <a:path w="1134745" h="1063625">
                <a:moveTo>
                  <a:pt x="0" y="0"/>
                </a:moveTo>
                <a:lnTo>
                  <a:pt x="1134186" y="1063294"/>
                </a:lnTo>
              </a:path>
            </a:pathLst>
          </a:custGeom>
          <a:ln w="88392">
            <a:solidFill>
              <a:srgbClr val="FF0000"/>
            </a:solidFill>
          </a:ln>
        </p:spPr>
        <p:txBody>
          <a:bodyPr wrap="square" lIns="0" tIns="0" rIns="0" bIns="0" rtlCol="0"/>
          <a:lstStyle/>
          <a:p>
            <a:endParaRPr/>
          </a:p>
        </p:txBody>
      </p:sp>
      <p:sp>
        <p:nvSpPr>
          <p:cNvPr id="15" name="object 15"/>
          <p:cNvSpPr/>
          <p:nvPr/>
        </p:nvSpPr>
        <p:spPr>
          <a:xfrm>
            <a:off x="5583271" y="3350356"/>
            <a:ext cx="284480" cy="278130"/>
          </a:xfrm>
          <a:custGeom>
            <a:avLst/>
            <a:gdLst/>
            <a:ahLst/>
            <a:cxnLst/>
            <a:rect l="l" t="t" r="r" b="b"/>
            <a:pathLst>
              <a:path w="284479" h="278129">
                <a:moveTo>
                  <a:pt x="181368" y="0"/>
                </a:moveTo>
                <a:lnTo>
                  <a:pt x="0" y="193446"/>
                </a:lnTo>
                <a:lnTo>
                  <a:pt x="284124" y="278091"/>
                </a:lnTo>
                <a:lnTo>
                  <a:pt x="181368" y="0"/>
                </a:lnTo>
                <a:close/>
              </a:path>
            </a:pathLst>
          </a:custGeom>
          <a:solidFill>
            <a:srgbClr val="FF0000"/>
          </a:solidFill>
        </p:spPr>
        <p:txBody>
          <a:bodyPr wrap="square" lIns="0" tIns="0" rIns="0" bIns="0" rtlCol="0"/>
          <a:lstStyle/>
          <a:p>
            <a:endParaRPr/>
          </a:p>
        </p:txBody>
      </p:sp>
      <p:sp>
        <p:nvSpPr>
          <p:cNvPr id="16" name="object 16"/>
          <p:cNvSpPr/>
          <p:nvPr/>
        </p:nvSpPr>
        <p:spPr>
          <a:xfrm>
            <a:off x="6597395" y="3688079"/>
            <a:ext cx="25400" cy="821055"/>
          </a:xfrm>
          <a:custGeom>
            <a:avLst/>
            <a:gdLst/>
            <a:ahLst/>
            <a:cxnLst/>
            <a:rect l="l" t="t" r="r" b="b"/>
            <a:pathLst>
              <a:path w="25400" h="821054">
                <a:moveTo>
                  <a:pt x="12604" y="-44195"/>
                </a:moveTo>
                <a:lnTo>
                  <a:pt x="12604" y="864717"/>
                </a:lnTo>
              </a:path>
            </a:pathLst>
          </a:custGeom>
          <a:ln w="113601">
            <a:solidFill>
              <a:srgbClr val="00B0F0"/>
            </a:solidFill>
          </a:ln>
        </p:spPr>
        <p:txBody>
          <a:bodyPr wrap="square" lIns="0" tIns="0" rIns="0" bIns="0" rtlCol="0"/>
          <a:lstStyle/>
          <a:p>
            <a:endParaRPr/>
          </a:p>
        </p:txBody>
      </p:sp>
      <p:sp>
        <p:nvSpPr>
          <p:cNvPr id="17" name="object 17"/>
          <p:cNvSpPr/>
          <p:nvPr/>
        </p:nvSpPr>
        <p:spPr>
          <a:xfrm>
            <a:off x="6488733" y="4460363"/>
            <a:ext cx="265430" cy="269240"/>
          </a:xfrm>
          <a:custGeom>
            <a:avLst/>
            <a:gdLst/>
            <a:ahLst/>
            <a:cxnLst/>
            <a:rect l="l" t="t" r="r" b="b"/>
            <a:pathLst>
              <a:path w="265429" h="269239">
                <a:moveTo>
                  <a:pt x="265049" y="0"/>
                </a:moveTo>
                <a:lnTo>
                  <a:pt x="0" y="8128"/>
                </a:lnTo>
                <a:lnTo>
                  <a:pt x="140652" y="269113"/>
                </a:lnTo>
                <a:lnTo>
                  <a:pt x="265049" y="0"/>
                </a:lnTo>
                <a:close/>
              </a:path>
            </a:pathLst>
          </a:custGeom>
          <a:solidFill>
            <a:srgbClr val="00B0F0"/>
          </a:solidFill>
        </p:spPr>
        <p:txBody>
          <a:bodyPr wrap="square" lIns="0" tIns="0" rIns="0" bIns="0" rtlCol="0"/>
          <a:lstStyle/>
          <a:p>
            <a:endParaRPr/>
          </a:p>
        </p:txBody>
      </p:sp>
      <p:sp>
        <p:nvSpPr>
          <p:cNvPr id="18" name="object 18"/>
          <p:cNvSpPr/>
          <p:nvPr/>
        </p:nvSpPr>
        <p:spPr>
          <a:xfrm>
            <a:off x="5898776" y="3744467"/>
            <a:ext cx="8890" cy="763905"/>
          </a:xfrm>
          <a:custGeom>
            <a:avLst/>
            <a:gdLst/>
            <a:ahLst/>
            <a:cxnLst/>
            <a:rect l="l" t="t" r="r" b="b"/>
            <a:pathLst>
              <a:path w="8889" h="763904">
                <a:moveTo>
                  <a:pt x="4191" y="-44196"/>
                </a:moveTo>
                <a:lnTo>
                  <a:pt x="4191" y="807478"/>
                </a:lnTo>
              </a:path>
            </a:pathLst>
          </a:custGeom>
          <a:ln w="96774">
            <a:solidFill>
              <a:srgbClr val="00B0F0"/>
            </a:solidFill>
          </a:ln>
        </p:spPr>
        <p:txBody>
          <a:bodyPr wrap="square" lIns="0" tIns="0" rIns="0" bIns="0" rtlCol="0"/>
          <a:lstStyle/>
          <a:p>
            <a:endParaRPr/>
          </a:p>
        </p:txBody>
      </p:sp>
      <p:sp>
        <p:nvSpPr>
          <p:cNvPr id="19" name="object 19"/>
          <p:cNvSpPr/>
          <p:nvPr/>
        </p:nvSpPr>
        <p:spPr>
          <a:xfrm>
            <a:off x="5766673" y="4462108"/>
            <a:ext cx="265430" cy="266700"/>
          </a:xfrm>
          <a:custGeom>
            <a:avLst/>
            <a:gdLst/>
            <a:ahLst/>
            <a:cxnLst/>
            <a:rect l="l" t="t" r="r" b="b"/>
            <a:pathLst>
              <a:path w="265429" h="266700">
                <a:moveTo>
                  <a:pt x="0" y="0"/>
                </a:moveTo>
                <a:lnTo>
                  <a:pt x="129679" y="266611"/>
                </a:lnTo>
                <a:lnTo>
                  <a:pt x="265163" y="2895"/>
                </a:lnTo>
                <a:lnTo>
                  <a:pt x="0" y="0"/>
                </a:lnTo>
                <a:close/>
              </a:path>
            </a:pathLst>
          </a:custGeom>
          <a:solidFill>
            <a:srgbClr val="00B0F0"/>
          </a:solidFill>
        </p:spPr>
        <p:txBody>
          <a:bodyPr wrap="square" lIns="0" tIns="0" rIns="0" bIns="0" rtlCol="0"/>
          <a:lstStyle/>
          <a:p>
            <a:endParaRPr/>
          </a:p>
        </p:txBody>
      </p:sp>
      <p:sp>
        <p:nvSpPr>
          <p:cNvPr id="20" name="Slide Number Placeholder 19"/>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193" y="0"/>
            <a:ext cx="1122045" cy="5329555"/>
          </a:xfrm>
          <a:custGeom>
            <a:avLst/>
            <a:gdLst/>
            <a:ahLst/>
            <a:cxnLst/>
            <a:rect l="l" t="t" r="r" b="b"/>
            <a:pathLst>
              <a:path w="1122045" h="5329555">
                <a:moveTo>
                  <a:pt x="1121664" y="0"/>
                </a:moveTo>
                <a:lnTo>
                  <a:pt x="867829" y="0"/>
                </a:lnTo>
                <a:lnTo>
                  <a:pt x="0" y="5286565"/>
                </a:lnTo>
                <a:lnTo>
                  <a:pt x="247497" y="5329428"/>
                </a:lnTo>
                <a:lnTo>
                  <a:pt x="1121664" y="0"/>
                </a:lnTo>
                <a:close/>
              </a:path>
            </a:pathLst>
          </a:custGeom>
          <a:solidFill>
            <a:srgbClr val="D34817"/>
          </a:solidFill>
        </p:spPr>
        <p:txBody>
          <a:bodyPr wrap="square" lIns="0" tIns="0" rIns="0" bIns="0" rtlCol="0"/>
          <a:lstStyle/>
          <a:p>
            <a:endParaRPr/>
          </a:p>
        </p:txBody>
      </p:sp>
      <p:sp>
        <p:nvSpPr>
          <p:cNvPr id="3" name="object 3"/>
          <p:cNvSpPr/>
          <p:nvPr/>
        </p:nvSpPr>
        <p:spPr>
          <a:xfrm>
            <a:off x="150876" y="0"/>
            <a:ext cx="1117600" cy="5278120"/>
          </a:xfrm>
          <a:custGeom>
            <a:avLst/>
            <a:gdLst/>
            <a:ahLst/>
            <a:cxnLst/>
            <a:rect l="l" t="t" r="r" b="b"/>
            <a:pathLst>
              <a:path w="1117600" h="5278120">
                <a:moveTo>
                  <a:pt x="1117091" y="0"/>
                </a:moveTo>
                <a:lnTo>
                  <a:pt x="864793" y="0"/>
                </a:lnTo>
                <a:lnTo>
                  <a:pt x="0" y="5239512"/>
                </a:lnTo>
                <a:lnTo>
                  <a:pt x="249123" y="5277612"/>
                </a:lnTo>
                <a:lnTo>
                  <a:pt x="1117091" y="0"/>
                </a:lnTo>
                <a:close/>
              </a:path>
            </a:pathLst>
          </a:custGeom>
          <a:solidFill>
            <a:srgbClr val="595958"/>
          </a:solidFill>
        </p:spPr>
        <p:txBody>
          <a:bodyPr wrap="square" lIns="0" tIns="0" rIns="0" bIns="0" rtlCol="0"/>
          <a:lstStyle/>
          <a:p>
            <a:endParaRPr/>
          </a:p>
        </p:txBody>
      </p:sp>
      <p:sp>
        <p:nvSpPr>
          <p:cNvPr id="4" name="object 4"/>
          <p:cNvSpPr/>
          <p:nvPr/>
        </p:nvSpPr>
        <p:spPr>
          <a:xfrm>
            <a:off x="150881" y="5239511"/>
            <a:ext cx="1228725" cy="1618615"/>
          </a:xfrm>
          <a:custGeom>
            <a:avLst/>
            <a:gdLst/>
            <a:ahLst/>
            <a:cxnLst/>
            <a:rect l="l" t="t" r="r" b="b"/>
            <a:pathLst>
              <a:path w="1228725" h="1618615">
                <a:moveTo>
                  <a:pt x="0" y="0"/>
                </a:moveTo>
                <a:lnTo>
                  <a:pt x="1174381" y="1618488"/>
                </a:lnTo>
                <a:lnTo>
                  <a:pt x="1228344" y="1618488"/>
                </a:lnTo>
                <a:lnTo>
                  <a:pt x="0" y="0"/>
                </a:lnTo>
                <a:close/>
              </a:path>
            </a:pathLst>
          </a:custGeom>
          <a:solidFill>
            <a:srgbClr val="212121"/>
          </a:solidFill>
        </p:spPr>
        <p:txBody>
          <a:bodyPr wrap="square" lIns="0" tIns="0" rIns="0" bIns="0" rtlCol="0"/>
          <a:lstStyle/>
          <a:p>
            <a:endParaRPr/>
          </a:p>
        </p:txBody>
      </p:sp>
      <p:sp>
        <p:nvSpPr>
          <p:cNvPr id="5" name="object 5"/>
          <p:cNvSpPr/>
          <p:nvPr/>
        </p:nvSpPr>
        <p:spPr>
          <a:xfrm>
            <a:off x="457202" y="5291328"/>
            <a:ext cx="1495425" cy="1567180"/>
          </a:xfrm>
          <a:custGeom>
            <a:avLst/>
            <a:gdLst/>
            <a:ahLst/>
            <a:cxnLst/>
            <a:rect l="l" t="t" r="r" b="b"/>
            <a:pathLst>
              <a:path w="1495425" h="1567179">
                <a:moveTo>
                  <a:pt x="0" y="0"/>
                </a:moveTo>
                <a:lnTo>
                  <a:pt x="1442669" y="1566672"/>
                </a:lnTo>
                <a:lnTo>
                  <a:pt x="1495044" y="1566672"/>
                </a:lnTo>
                <a:lnTo>
                  <a:pt x="0" y="0"/>
                </a:lnTo>
                <a:close/>
              </a:path>
            </a:pathLst>
          </a:custGeom>
          <a:solidFill>
            <a:srgbClr val="69240C"/>
          </a:solidFill>
        </p:spPr>
        <p:txBody>
          <a:bodyPr wrap="square" lIns="0" tIns="0" rIns="0" bIns="0" rtlCol="0"/>
          <a:lstStyle/>
          <a:p>
            <a:endParaRPr/>
          </a:p>
        </p:txBody>
      </p:sp>
      <p:sp>
        <p:nvSpPr>
          <p:cNvPr id="6" name="object 6"/>
          <p:cNvSpPr/>
          <p:nvPr/>
        </p:nvSpPr>
        <p:spPr>
          <a:xfrm>
            <a:off x="457200" y="5286755"/>
            <a:ext cx="2131060" cy="1571625"/>
          </a:xfrm>
          <a:custGeom>
            <a:avLst/>
            <a:gdLst/>
            <a:ahLst/>
            <a:cxnLst/>
            <a:rect l="l" t="t" r="r" b="b"/>
            <a:pathLst>
              <a:path w="2131060" h="1571625">
                <a:moveTo>
                  <a:pt x="0" y="0"/>
                </a:moveTo>
                <a:lnTo>
                  <a:pt x="0" y="4762"/>
                </a:lnTo>
                <a:lnTo>
                  <a:pt x="1495513" y="1571244"/>
                </a:lnTo>
                <a:lnTo>
                  <a:pt x="2130552" y="1571244"/>
                </a:lnTo>
                <a:lnTo>
                  <a:pt x="247662" y="42849"/>
                </a:lnTo>
                <a:lnTo>
                  <a:pt x="0" y="0"/>
                </a:lnTo>
                <a:close/>
              </a:path>
            </a:pathLst>
          </a:custGeom>
          <a:solidFill>
            <a:srgbClr val="9E3611"/>
          </a:solidFill>
        </p:spPr>
        <p:txBody>
          <a:bodyPr wrap="square" lIns="0" tIns="0" rIns="0" bIns="0" rtlCol="0"/>
          <a:lstStyle/>
          <a:p>
            <a:endParaRPr/>
          </a:p>
        </p:txBody>
      </p:sp>
      <p:sp>
        <p:nvSpPr>
          <p:cNvPr id="7" name="object 7"/>
          <p:cNvSpPr/>
          <p:nvPr/>
        </p:nvSpPr>
        <p:spPr>
          <a:xfrm>
            <a:off x="150873" y="5239511"/>
            <a:ext cx="1694814" cy="1618615"/>
          </a:xfrm>
          <a:custGeom>
            <a:avLst/>
            <a:gdLst/>
            <a:ahLst/>
            <a:cxnLst/>
            <a:rect l="l" t="t" r="r" b="b"/>
            <a:pathLst>
              <a:path w="1694814" h="1618615">
                <a:moveTo>
                  <a:pt x="0" y="0"/>
                </a:moveTo>
                <a:lnTo>
                  <a:pt x="1228178" y="1618488"/>
                </a:lnTo>
                <a:lnTo>
                  <a:pt x="1694688" y="1618488"/>
                </a:lnTo>
                <a:lnTo>
                  <a:pt x="291973" y="95199"/>
                </a:lnTo>
                <a:lnTo>
                  <a:pt x="244360" y="42837"/>
                </a:lnTo>
                <a:lnTo>
                  <a:pt x="249135" y="42837"/>
                </a:lnTo>
                <a:lnTo>
                  <a:pt x="249135" y="38087"/>
                </a:lnTo>
                <a:lnTo>
                  <a:pt x="244360" y="38087"/>
                </a:lnTo>
                <a:lnTo>
                  <a:pt x="0" y="0"/>
                </a:lnTo>
                <a:close/>
              </a:path>
            </a:pathLst>
          </a:custGeom>
          <a:solidFill>
            <a:srgbClr val="3E3E3E"/>
          </a:solidFill>
        </p:spPr>
        <p:txBody>
          <a:bodyPr wrap="square" lIns="0" tIns="0" rIns="0" bIns="0" rtlCol="0"/>
          <a:lstStyle/>
          <a:p>
            <a:endParaRPr/>
          </a:p>
        </p:txBody>
      </p:sp>
      <p:sp>
        <p:nvSpPr>
          <p:cNvPr id="8" name="object 8"/>
          <p:cNvSpPr txBox="1"/>
          <p:nvPr/>
        </p:nvSpPr>
        <p:spPr>
          <a:xfrm>
            <a:off x="1753553" y="568326"/>
            <a:ext cx="10002520" cy="756920"/>
          </a:xfrm>
          <a:prstGeom prst="rect">
            <a:avLst/>
          </a:prstGeom>
        </p:spPr>
        <p:txBody>
          <a:bodyPr vert="horz" wrap="square" lIns="0" tIns="12700" rIns="0" bIns="0" rtlCol="0">
            <a:spAutoFit/>
          </a:bodyPr>
          <a:lstStyle/>
          <a:p>
            <a:pPr marL="299085" marR="5080" indent="-287020">
              <a:lnSpc>
                <a:spcPct val="100000"/>
              </a:lnSpc>
              <a:spcBef>
                <a:spcPts val="100"/>
              </a:spcBef>
              <a:buClr>
                <a:srgbClr val="9E3611"/>
              </a:buClr>
              <a:buFont typeface="Arial"/>
              <a:buChar char="•"/>
              <a:tabLst>
                <a:tab pos="299085" algn="l"/>
                <a:tab pos="299720" algn="l"/>
              </a:tabLst>
            </a:pPr>
            <a:r>
              <a:rPr sz="2400" spc="-5" dirty="0">
                <a:latin typeface="Cambria"/>
                <a:cs typeface="Cambria"/>
              </a:rPr>
              <a:t>Marginal ridges </a:t>
            </a:r>
            <a:r>
              <a:rPr sz="2400" dirty="0">
                <a:latin typeface="Cambria"/>
                <a:cs typeface="Cambria"/>
              </a:rPr>
              <a:t>with </a:t>
            </a:r>
            <a:r>
              <a:rPr sz="2400" spc="-10" dirty="0">
                <a:latin typeface="Cambria"/>
                <a:cs typeface="Cambria"/>
              </a:rPr>
              <a:t>exaggerated </a:t>
            </a:r>
            <a:r>
              <a:rPr sz="2400" spc="-5" dirty="0">
                <a:latin typeface="Cambria"/>
                <a:cs typeface="Cambria"/>
              </a:rPr>
              <a:t>occlusal </a:t>
            </a:r>
            <a:r>
              <a:rPr sz="2400" spc="-10" dirty="0">
                <a:latin typeface="Cambria"/>
                <a:cs typeface="Cambria"/>
              </a:rPr>
              <a:t>embrasures </a:t>
            </a:r>
            <a:r>
              <a:rPr sz="2400" spc="-5" dirty="0">
                <a:latin typeface="Cambria"/>
                <a:cs typeface="Cambria"/>
              </a:rPr>
              <a:t>causes drifting of  </a:t>
            </a:r>
            <a:r>
              <a:rPr sz="2400" spc="-10" dirty="0">
                <a:latin typeface="Cambria"/>
                <a:cs typeface="Cambria"/>
              </a:rPr>
              <a:t>tooth which </a:t>
            </a:r>
            <a:r>
              <a:rPr sz="2400" dirty="0">
                <a:latin typeface="Cambria"/>
                <a:cs typeface="Cambria"/>
              </a:rPr>
              <a:t>leads </a:t>
            </a:r>
            <a:r>
              <a:rPr sz="2400" spc="-15" dirty="0">
                <a:latin typeface="Cambria"/>
                <a:cs typeface="Cambria"/>
              </a:rPr>
              <a:t>to </a:t>
            </a:r>
            <a:r>
              <a:rPr sz="2400" spc="-5" dirty="0">
                <a:latin typeface="Cambria"/>
                <a:cs typeface="Cambria"/>
              </a:rPr>
              <a:t>wedging of</a:t>
            </a:r>
            <a:r>
              <a:rPr sz="2400" spc="10" dirty="0">
                <a:latin typeface="Cambria"/>
                <a:cs typeface="Cambria"/>
              </a:rPr>
              <a:t> </a:t>
            </a:r>
            <a:r>
              <a:rPr sz="2400" spc="-10" dirty="0">
                <a:latin typeface="Cambria"/>
                <a:cs typeface="Cambria"/>
              </a:rPr>
              <a:t>food</a:t>
            </a:r>
            <a:endParaRPr sz="2400">
              <a:latin typeface="Cambria"/>
              <a:cs typeface="Cambria"/>
            </a:endParaRPr>
          </a:p>
        </p:txBody>
      </p:sp>
      <p:sp>
        <p:nvSpPr>
          <p:cNvPr id="9" name="object 9"/>
          <p:cNvSpPr/>
          <p:nvPr/>
        </p:nvSpPr>
        <p:spPr>
          <a:xfrm>
            <a:off x="3432047" y="1962912"/>
            <a:ext cx="5803391" cy="4372355"/>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3492753" y="2023808"/>
            <a:ext cx="5623812" cy="4192586"/>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3477005" y="2007870"/>
            <a:ext cx="5659120" cy="4227830"/>
          </a:xfrm>
          <a:custGeom>
            <a:avLst/>
            <a:gdLst/>
            <a:ahLst/>
            <a:cxnLst/>
            <a:rect l="l" t="t" r="r" b="b"/>
            <a:pathLst>
              <a:path w="5659120" h="4227830">
                <a:moveTo>
                  <a:pt x="5658612" y="4227576"/>
                </a:moveTo>
                <a:lnTo>
                  <a:pt x="0" y="4227576"/>
                </a:lnTo>
                <a:lnTo>
                  <a:pt x="0" y="0"/>
                </a:lnTo>
                <a:lnTo>
                  <a:pt x="5658612" y="0"/>
                </a:lnTo>
                <a:lnTo>
                  <a:pt x="5658612" y="4227576"/>
                </a:lnTo>
                <a:close/>
              </a:path>
            </a:pathLst>
          </a:custGeom>
          <a:ln w="38100">
            <a:solidFill>
              <a:srgbClr val="000000"/>
            </a:solidFill>
          </a:ln>
        </p:spPr>
        <p:txBody>
          <a:bodyPr wrap="square" lIns="0" tIns="0" rIns="0" bIns="0" rtlCol="0"/>
          <a:lstStyle/>
          <a:p>
            <a:endParaRPr/>
          </a:p>
        </p:txBody>
      </p:sp>
      <p:sp>
        <p:nvSpPr>
          <p:cNvPr id="12" name="object 12"/>
          <p:cNvSpPr/>
          <p:nvPr/>
        </p:nvSpPr>
        <p:spPr>
          <a:xfrm>
            <a:off x="6056901" y="2638044"/>
            <a:ext cx="434340" cy="699770"/>
          </a:xfrm>
          <a:custGeom>
            <a:avLst/>
            <a:gdLst/>
            <a:ahLst/>
            <a:cxnLst/>
            <a:rect l="l" t="t" r="r" b="b"/>
            <a:pathLst>
              <a:path w="434339" h="699770">
                <a:moveTo>
                  <a:pt x="433730" y="0"/>
                </a:moveTo>
                <a:lnTo>
                  <a:pt x="0" y="699198"/>
                </a:lnTo>
              </a:path>
            </a:pathLst>
          </a:custGeom>
          <a:ln w="64008">
            <a:solidFill>
              <a:srgbClr val="FF0000"/>
            </a:solidFill>
          </a:ln>
        </p:spPr>
        <p:txBody>
          <a:bodyPr wrap="square" lIns="0" tIns="0" rIns="0" bIns="0" rtlCol="0"/>
          <a:lstStyle/>
          <a:p>
            <a:endParaRPr/>
          </a:p>
        </p:txBody>
      </p:sp>
      <p:sp>
        <p:nvSpPr>
          <p:cNvPr id="13" name="object 13"/>
          <p:cNvSpPr/>
          <p:nvPr/>
        </p:nvSpPr>
        <p:spPr>
          <a:xfrm>
            <a:off x="5972557" y="3259434"/>
            <a:ext cx="182880" cy="213995"/>
          </a:xfrm>
          <a:custGeom>
            <a:avLst/>
            <a:gdLst/>
            <a:ahLst/>
            <a:cxnLst/>
            <a:rect l="l" t="t" r="r" b="b"/>
            <a:pathLst>
              <a:path w="182879" h="213995">
                <a:moveTo>
                  <a:pt x="19621" y="0"/>
                </a:moveTo>
                <a:lnTo>
                  <a:pt x="0" y="213791"/>
                </a:lnTo>
                <a:lnTo>
                  <a:pt x="182803" y="101218"/>
                </a:lnTo>
                <a:lnTo>
                  <a:pt x="19621" y="0"/>
                </a:lnTo>
                <a:close/>
              </a:path>
            </a:pathLst>
          </a:custGeom>
          <a:solidFill>
            <a:srgbClr val="FF0000"/>
          </a:solidFill>
        </p:spPr>
        <p:txBody>
          <a:bodyPr wrap="square" lIns="0" tIns="0" rIns="0" bIns="0" rtlCol="0"/>
          <a:lstStyle/>
          <a:p>
            <a:endParaRPr/>
          </a:p>
        </p:txBody>
      </p:sp>
      <p:sp>
        <p:nvSpPr>
          <p:cNvPr id="14" name="object 14"/>
          <p:cNvSpPr/>
          <p:nvPr/>
        </p:nvSpPr>
        <p:spPr>
          <a:xfrm>
            <a:off x="6056376" y="2653283"/>
            <a:ext cx="369570" cy="713105"/>
          </a:xfrm>
          <a:custGeom>
            <a:avLst/>
            <a:gdLst/>
            <a:ahLst/>
            <a:cxnLst/>
            <a:rect l="l" t="t" r="r" b="b"/>
            <a:pathLst>
              <a:path w="369570" h="713104">
                <a:moveTo>
                  <a:pt x="0" y="0"/>
                </a:moveTo>
                <a:lnTo>
                  <a:pt x="369087" y="712673"/>
                </a:lnTo>
              </a:path>
            </a:pathLst>
          </a:custGeom>
          <a:ln w="64008">
            <a:solidFill>
              <a:srgbClr val="FF0000"/>
            </a:solidFill>
          </a:ln>
        </p:spPr>
        <p:txBody>
          <a:bodyPr wrap="square" lIns="0" tIns="0" rIns="0" bIns="0" rtlCol="0"/>
          <a:lstStyle/>
          <a:p>
            <a:endParaRPr/>
          </a:p>
        </p:txBody>
      </p:sp>
      <p:sp>
        <p:nvSpPr>
          <p:cNvPr id="15" name="object 15"/>
          <p:cNvSpPr/>
          <p:nvPr/>
        </p:nvSpPr>
        <p:spPr>
          <a:xfrm>
            <a:off x="6325491" y="3293381"/>
            <a:ext cx="173990" cy="215265"/>
          </a:xfrm>
          <a:custGeom>
            <a:avLst/>
            <a:gdLst/>
            <a:ahLst/>
            <a:cxnLst/>
            <a:rect l="l" t="t" r="r" b="b"/>
            <a:pathLst>
              <a:path w="173989" h="215264">
                <a:moveTo>
                  <a:pt x="170522" y="0"/>
                </a:moveTo>
                <a:lnTo>
                  <a:pt x="0" y="88303"/>
                </a:lnTo>
                <a:lnTo>
                  <a:pt x="173570" y="214668"/>
                </a:lnTo>
                <a:lnTo>
                  <a:pt x="170522" y="0"/>
                </a:lnTo>
                <a:close/>
              </a:path>
            </a:pathLst>
          </a:custGeom>
          <a:solidFill>
            <a:srgbClr val="FF0000"/>
          </a:solidFill>
        </p:spPr>
        <p:txBody>
          <a:bodyPr wrap="square" lIns="0" tIns="0" rIns="0" bIns="0" rtlCol="0"/>
          <a:lstStyle/>
          <a:p>
            <a:endParaRPr/>
          </a:p>
        </p:txBody>
      </p:sp>
      <p:sp>
        <p:nvSpPr>
          <p:cNvPr id="16" name="object 16"/>
          <p:cNvSpPr/>
          <p:nvPr/>
        </p:nvSpPr>
        <p:spPr>
          <a:xfrm>
            <a:off x="6336791" y="3473196"/>
            <a:ext cx="23495" cy="407034"/>
          </a:xfrm>
          <a:custGeom>
            <a:avLst/>
            <a:gdLst/>
            <a:ahLst/>
            <a:cxnLst/>
            <a:rect l="l" t="t" r="r" b="b"/>
            <a:pathLst>
              <a:path w="23495" h="407035">
                <a:moveTo>
                  <a:pt x="11487" y="-32003"/>
                </a:moveTo>
                <a:lnTo>
                  <a:pt x="11487" y="438823"/>
                </a:lnTo>
              </a:path>
            </a:pathLst>
          </a:custGeom>
          <a:ln w="86982">
            <a:solidFill>
              <a:srgbClr val="00B0F0"/>
            </a:solidFill>
          </a:ln>
        </p:spPr>
        <p:txBody>
          <a:bodyPr wrap="square" lIns="0" tIns="0" rIns="0" bIns="0" rtlCol="0"/>
          <a:lstStyle/>
          <a:p>
            <a:endParaRPr/>
          </a:p>
        </p:txBody>
      </p:sp>
      <p:sp>
        <p:nvSpPr>
          <p:cNvPr id="17" name="object 17"/>
          <p:cNvSpPr/>
          <p:nvPr/>
        </p:nvSpPr>
        <p:spPr>
          <a:xfrm>
            <a:off x="6262110" y="3842649"/>
            <a:ext cx="191770" cy="197485"/>
          </a:xfrm>
          <a:custGeom>
            <a:avLst/>
            <a:gdLst/>
            <a:ahLst/>
            <a:cxnLst/>
            <a:rect l="l" t="t" r="r" b="b"/>
            <a:pathLst>
              <a:path w="191770" h="197485">
                <a:moveTo>
                  <a:pt x="191719" y="0"/>
                </a:moveTo>
                <a:lnTo>
                  <a:pt x="0" y="10820"/>
                </a:lnTo>
                <a:lnTo>
                  <a:pt x="106680" y="197129"/>
                </a:lnTo>
                <a:lnTo>
                  <a:pt x="191719" y="0"/>
                </a:lnTo>
                <a:close/>
              </a:path>
            </a:pathLst>
          </a:custGeom>
          <a:solidFill>
            <a:srgbClr val="00B0F0"/>
          </a:solidFill>
        </p:spPr>
        <p:txBody>
          <a:bodyPr wrap="square" lIns="0" tIns="0" rIns="0" bIns="0" rtlCol="0"/>
          <a:lstStyle/>
          <a:p>
            <a:endParaRPr/>
          </a:p>
        </p:txBody>
      </p:sp>
      <p:sp>
        <p:nvSpPr>
          <p:cNvPr id="18" name="object 18"/>
          <p:cNvSpPr/>
          <p:nvPr/>
        </p:nvSpPr>
        <p:spPr>
          <a:xfrm>
            <a:off x="6093927" y="3436620"/>
            <a:ext cx="48895" cy="434340"/>
          </a:xfrm>
          <a:custGeom>
            <a:avLst/>
            <a:gdLst/>
            <a:ahLst/>
            <a:cxnLst/>
            <a:rect l="l" t="t" r="r" b="b"/>
            <a:pathLst>
              <a:path w="48895" h="434339">
                <a:moveTo>
                  <a:pt x="48412" y="0"/>
                </a:moveTo>
                <a:lnTo>
                  <a:pt x="0" y="434060"/>
                </a:lnTo>
              </a:path>
            </a:pathLst>
          </a:custGeom>
          <a:ln w="64008">
            <a:solidFill>
              <a:srgbClr val="00B0F0"/>
            </a:solidFill>
          </a:ln>
        </p:spPr>
        <p:txBody>
          <a:bodyPr wrap="square" lIns="0" tIns="0" rIns="0" bIns="0" rtlCol="0"/>
          <a:lstStyle/>
          <a:p>
            <a:endParaRPr/>
          </a:p>
        </p:txBody>
      </p:sp>
      <p:sp>
        <p:nvSpPr>
          <p:cNvPr id="19" name="object 19"/>
          <p:cNvSpPr/>
          <p:nvPr/>
        </p:nvSpPr>
        <p:spPr>
          <a:xfrm>
            <a:off x="6002044" y="3828238"/>
            <a:ext cx="191135" cy="201930"/>
          </a:xfrm>
          <a:custGeom>
            <a:avLst/>
            <a:gdLst/>
            <a:ahLst/>
            <a:cxnLst/>
            <a:rect l="l" t="t" r="r" b="b"/>
            <a:pathLst>
              <a:path w="191135" h="201929">
                <a:moveTo>
                  <a:pt x="0" y="0"/>
                </a:moveTo>
                <a:lnTo>
                  <a:pt x="74142" y="201485"/>
                </a:lnTo>
                <a:lnTo>
                  <a:pt x="190842" y="21272"/>
                </a:lnTo>
                <a:lnTo>
                  <a:pt x="0" y="0"/>
                </a:lnTo>
                <a:close/>
              </a:path>
            </a:pathLst>
          </a:custGeom>
          <a:solidFill>
            <a:srgbClr val="00B0F0"/>
          </a:solidFill>
        </p:spPr>
        <p:txBody>
          <a:bodyPr wrap="square" lIns="0" tIns="0" rIns="0" bIns="0" rtlCol="0"/>
          <a:lstStyle/>
          <a:p>
            <a:endParaRPr/>
          </a:p>
        </p:txBody>
      </p:sp>
      <p:sp>
        <p:nvSpPr>
          <p:cNvPr id="20" name="object 20"/>
          <p:cNvSpPr txBox="1"/>
          <p:nvPr/>
        </p:nvSpPr>
        <p:spPr>
          <a:xfrm>
            <a:off x="11663810" y="6500674"/>
            <a:ext cx="238760" cy="203835"/>
          </a:xfrm>
          <a:prstGeom prst="rect">
            <a:avLst/>
          </a:prstGeom>
        </p:spPr>
        <p:txBody>
          <a:bodyPr vert="horz" wrap="square" lIns="0" tIns="0" rIns="0" bIns="0" rtlCol="0">
            <a:spAutoFit/>
          </a:bodyPr>
          <a:lstStyle/>
          <a:p>
            <a:pPr marL="25400">
              <a:lnSpc>
                <a:spcPts val="1425"/>
              </a:lnSpc>
            </a:pPr>
            <a:fld id="{81D60167-4931-47E6-BA6A-407CBD079E47}" type="slidenum">
              <a:rPr sz="1400" b="1" dirty="0">
                <a:latin typeface="Corbel"/>
                <a:cs typeface="Corbel"/>
              </a:rPr>
              <a:pPr marL="25400">
                <a:lnSpc>
                  <a:spcPts val="1425"/>
                </a:lnSpc>
              </a:pPr>
              <a:t>25</a:t>
            </a:fld>
            <a:endParaRPr sz="1400">
              <a:latin typeface="Corbel"/>
              <a:cs typeface="Corbel"/>
            </a:endParaRPr>
          </a:p>
        </p:txBody>
      </p:sp>
      <p:sp>
        <p:nvSpPr>
          <p:cNvPr id="21" name="Slide Number Placeholder 20"/>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193" y="0"/>
            <a:ext cx="1122045" cy="5329555"/>
          </a:xfrm>
          <a:custGeom>
            <a:avLst/>
            <a:gdLst/>
            <a:ahLst/>
            <a:cxnLst/>
            <a:rect l="l" t="t" r="r" b="b"/>
            <a:pathLst>
              <a:path w="1122045" h="5329555">
                <a:moveTo>
                  <a:pt x="1121664" y="0"/>
                </a:moveTo>
                <a:lnTo>
                  <a:pt x="867829" y="0"/>
                </a:lnTo>
                <a:lnTo>
                  <a:pt x="0" y="5286565"/>
                </a:lnTo>
                <a:lnTo>
                  <a:pt x="247497" y="5329428"/>
                </a:lnTo>
                <a:lnTo>
                  <a:pt x="1121664" y="0"/>
                </a:lnTo>
                <a:close/>
              </a:path>
            </a:pathLst>
          </a:custGeom>
          <a:solidFill>
            <a:srgbClr val="D34817"/>
          </a:solidFill>
        </p:spPr>
        <p:txBody>
          <a:bodyPr wrap="square" lIns="0" tIns="0" rIns="0" bIns="0" rtlCol="0"/>
          <a:lstStyle/>
          <a:p>
            <a:endParaRPr/>
          </a:p>
        </p:txBody>
      </p:sp>
      <p:sp>
        <p:nvSpPr>
          <p:cNvPr id="3" name="object 3"/>
          <p:cNvSpPr/>
          <p:nvPr/>
        </p:nvSpPr>
        <p:spPr>
          <a:xfrm>
            <a:off x="150876" y="0"/>
            <a:ext cx="1117600" cy="5278120"/>
          </a:xfrm>
          <a:custGeom>
            <a:avLst/>
            <a:gdLst/>
            <a:ahLst/>
            <a:cxnLst/>
            <a:rect l="l" t="t" r="r" b="b"/>
            <a:pathLst>
              <a:path w="1117600" h="5278120">
                <a:moveTo>
                  <a:pt x="1117091" y="0"/>
                </a:moveTo>
                <a:lnTo>
                  <a:pt x="864793" y="0"/>
                </a:lnTo>
                <a:lnTo>
                  <a:pt x="0" y="5239512"/>
                </a:lnTo>
                <a:lnTo>
                  <a:pt x="249123" y="5277612"/>
                </a:lnTo>
                <a:lnTo>
                  <a:pt x="1117091" y="0"/>
                </a:lnTo>
                <a:close/>
              </a:path>
            </a:pathLst>
          </a:custGeom>
          <a:solidFill>
            <a:srgbClr val="595958"/>
          </a:solidFill>
        </p:spPr>
        <p:txBody>
          <a:bodyPr wrap="square" lIns="0" tIns="0" rIns="0" bIns="0" rtlCol="0"/>
          <a:lstStyle/>
          <a:p>
            <a:endParaRPr/>
          </a:p>
        </p:txBody>
      </p:sp>
      <p:sp>
        <p:nvSpPr>
          <p:cNvPr id="4" name="object 4"/>
          <p:cNvSpPr/>
          <p:nvPr/>
        </p:nvSpPr>
        <p:spPr>
          <a:xfrm>
            <a:off x="150881" y="5239511"/>
            <a:ext cx="1228725" cy="1618615"/>
          </a:xfrm>
          <a:custGeom>
            <a:avLst/>
            <a:gdLst/>
            <a:ahLst/>
            <a:cxnLst/>
            <a:rect l="l" t="t" r="r" b="b"/>
            <a:pathLst>
              <a:path w="1228725" h="1618615">
                <a:moveTo>
                  <a:pt x="0" y="0"/>
                </a:moveTo>
                <a:lnTo>
                  <a:pt x="1174381" y="1618488"/>
                </a:lnTo>
                <a:lnTo>
                  <a:pt x="1228344" y="1618488"/>
                </a:lnTo>
                <a:lnTo>
                  <a:pt x="0" y="0"/>
                </a:lnTo>
                <a:close/>
              </a:path>
            </a:pathLst>
          </a:custGeom>
          <a:solidFill>
            <a:srgbClr val="212121"/>
          </a:solidFill>
        </p:spPr>
        <p:txBody>
          <a:bodyPr wrap="square" lIns="0" tIns="0" rIns="0" bIns="0" rtlCol="0"/>
          <a:lstStyle/>
          <a:p>
            <a:endParaRPr/>
          </a:p>
        </p:txBody>
      </p:sp>
      <p:sp>
        <p:nvSpPr>
          <p:cNvPr id="5" name="object 5"/>
          <p:cNvSpPr/>
          <p:nvPr/>
        </p:nvSpPr>
        <p:spPr>
          <a:xfrm>
            <a:off x="457202" y="5291328"/>
            <a:ext cx="1495425" cy="1567180"/>
          </a:xfrm>
          <a:custGeom>
            <a:avLst/>
            <a:gdLst/>
            <a:ahLst/>
            <a:cxnLst/>
            <a:rect l="l" t="t" r="r" b="b"/>
            <a:pathLst>
              <a:path w="1495425" h="1567179">
                <a:moveTo>
                  <a:pt x="0" y="0"/>
                </a:moveTo>
                <a:lnTo>
                  <a:pt x="1442669" y="1566672"/>
                </a:lnTo>
                <a:lnTo>
                  <a:pt x="1495044" y="1566672"/>
                </a:lnTo>
                <a:lnTo>
                  <a:pt x="0" y="0"/>
                </a:lnTo>
                <a:close/>
              </a:path>
            </a:pathLst>
          </a:custGeom>
          <a:solidFill>
            <a:srgbClr val="69240C"/>
          </a:solidFill>
        </p:spPr>
        <p:txBody>
          <a:bodyPr wrap="square" lIns="0" tIns="0" rIns="0" bIns="0" rtlCol="0"/>
          <a:lstStyle/>
          <a:p>
            <a:endParaRPr/>
          </a:p>
        </p:txBody>
      </p:sp>
      <p:sp>
        <p:nvSpPr>
          <p:cNvPr id="6" name="object 6"/>
          <p:cNvSpPr/>
          <p:nvPr/>
        </p:nvSpPr>
        <p:spPr>
          <a:xfrm>
            <a:off x="457200" y="5286755"/>
            <a:ext cx="2131060" cy="1571625"/>
          </a:xfrm>
          <a:custGeom>
            <a:avLst/>
            <a:gdLst/>
            <a:ahLst/>
            <a:cxnLst/>
            <a:rect l="l" t="t" r="r" b="b"/>
            <a:pathLst>
              <a:path w="2131060" h="1571625">
                <a:moveTo>
                  <a:pt x="0" y="0"/>
                </a:moveTo>
                <a:lnTo>
                  <a:pt x="0" y="4762"/>
                </a:lnTo>
                <a:lnTo>
                  <a:pt x="1495513" y="1571244"/>
                </a:lnTo>
                <a:lnTo>
                  <a:pt x="2130552" y="1571244"/>
                </a:lnTo>
                <a:lnTo>
                  <a:pt x="247662" y="42849"/>
                </a:lnTo>
                <a:lnTo>
                  <a:pt x="0" y="0"/>
                </a:lnTo>
                <a:close/>
              </a:path>
            </a:pathLst>
          </a:custGeom>
          <a:solidFill>
            <a:srgbClr val="9E3611"/>
          </a:solidFill>
        </p:spPr>
        <p:txBody>
          <a:bodyPr wrap="square" lIns="0" tIns="0" rIns="0" bIns="0" rtlCol="0"/>
          <a:lstStyle/>
          <a:p>
            <a:endParaRPr/>
          </a:p>
        </p:txBody>
      </p:sp>
      <p:sp>
        <p:nvSpPr>
          <p:cNvPr id="7" name="object 7"/>
          <p:cNvSpPr/>
          <p:nvPr/>
        </p:nvSpPr>
        <p:spPr>
          <a:xfrm>
            <a:off x="150873" y="5239511"/>
            <a:ext cx="1694814" cy="1618615"/>
          </a:xfrm>
          <a:custGeom>
            <a:avLst/>
            <a:gdLst/>
            <a:ahLst/>
            <a:cxnLst/>
            <a:rect l="l" t="t" r="r" b="b"/>
            <a:pathLst>
              <a:path w="1694814" h="1618615">
                <a:moveTo>
                  <a:pt x="0" y="0"/>
                </a:moveTo>
                <a:lnTo>
                  <a:pt x="1228178" y="1618488"/>
                </a:lnTo>
                <a:lnTo>
                  <a:pt x="1694688" y="1618488"/>
                </a:lnTo>
                <a:lnTo>
                  <a:pt x="291973" y="95199"/>
                </a:lnTo>
                <a:lnTo>
                  <a:pt x="244360" y="42837"/>
                </a:lnTo>
                <a:lnTo>
                  <a:pt x="249135" y="42837"/>
                </a:lnTo>
                <a:lnTo>
                  <a:pt x="249135" y="38087"/>
                </a:lnTo>
                <a:lnTo>
                  <a:pt x="244360" y="38087"/>
                </a:lnTo>
                <a:lnTo>
                  <a:pt x="0" y="0"/>
                </a:lnTo>
                <a:close/>
              </a:path>
            </a:pathLst>
          </a:custGeom>
          <a:solidFill>
            <a:srgbClr val="3E3E3E"/>
          </a:solidFill>
        </p:spPr>
        <p:txBody>
          <a:bodyPr wrap="square" lIns="0" tIns="0" rIns="0" bIns="0" rtlCol="0"/>
          <a:lstStyle/>
          <a:p>
            <a:endParaRPr/>
          </a:p>
        </p:txBody>
      </p:sp>
      <p:sp>
        <p:nvSpPr>
          <p:cNvPr id="8" name="object 8"/>
          <p:cNvSpPr txBox="1"/>
          <p:nvPr/>
        </p:nvSpPr>
        <p:spPr>
          <a:xfrm>
            <a:off x="1753553" y="568326"/>
            <a:ext cx="10003790" cy="756920"/>
          </a:xfrm>
          <a:prstGeom prst="rect">
            <a:avLst/>
          </a:prstGeom>
        </p:spPr>
        <p:txBody>
          <a:bodyPr vert="horz" wrap="square" lIns="0" tIns="12700" rIns="0" bIns="0" rtlCol="0">
            <a:spAutoFit/>
          </a:bodyPr>
          <a:lstStyle/>
          <a:p>
            <a:pPr marL="299085" marR="5080" indent="-287020">
              <a:lnSpc>
                <a:spcPct val="100000"/>
              </a:lnSpc>
              <a:spcBef>
                <a:spcPts val="100"/>
              </a:spcBef>
              <a:buClr>
                <a:srgbClr val="9E3611"/>
              </a:buClr>
              <a:buFont typeface="Arial"/>
              <a:buChar char="•"/>
              <a:tabLst>
                <a:tab pos="299085" algn="l"/>
                <a:tab pos="299720" algn="l"/>
              </a:tabLst>
            </a:pPr>
            <a:r>
              <a:rPr sz="2400" spc="-5" dirty="0">
                <a:latin typeface="Cambria"/>
                <a:cs typeface="Cambria"/>
              </a:rPr>
              <a:t>Adjacent marginal </a:t>
            </a:r>
            <a:r>
              <a:rPr sz="2400" dirty="0">
                <a:latin typeface="Cambria"/>
                <a:cs typeface="Cambria"/>
              </a:rPr>
              <a:t>ridges </a:t>
            </a:r>
            <a:r>
              <a:rPr sz="2400" spc="-15" dirty="0">
                <a:latin typeface="Cambria"/>
                <a:cs typeface="Cambria"/>
              </a:rPr>
              <a:t>are </a:t>
            </a:r>
            <a:r>
              <a:rPr sz="2400" spc="-5" dirty="0">
                <a:latin typeface="Cambria"/>
                <a:cs typeface="Cambria"/>
              </a:rPr>
              <a:t>not compatible in height </a:t>
            </a:r>
            <a:r>
              <a:rPr sz="2400" dirty="0">
                <a:latin typeface="Cambria"/>
                <a:cs typeface="Cambria"/>
              </a:rPr>
              <a:t>- </a:t>
            </a:r>
            <a:r>
              <a:rPr sz="2400" spc="-20" dirty="0">
                <a:latin typeface="Cambria"/>
                <a:cs typeface="Cambria"/>
              </a:rPr>
              <a:t>drives </a:t>
            </a:r>
            <a:r>
              <a:rPr sz="2400" spc="-5" dirty="0">
                <a:latin typeface="Cambria"/>
                <a:cs typeface="Cambria"/>
              </a:rPr>
              <a:t>the </a:t>
            </a:r>
            <a:r>
              <a:rPr sz="2400" dirty="0">
                <a:latin typeface="Cambria"/>
                <a:cs typeface="Cambria"/>
              </a:rPr>
              <a:t>debris  </a:t>
            </a:r>
            <a:r>
              <a:rPr sz="2400" spc="-25" dirty="0">
                <a:latin typeface="Cambria"/>
                <a:cs typeface="Cambria"/>
              </a:rPr>
              <a:t>interproximally.</a:t>
            </a:r>
            <a:endParaRPr sz="2400">
              <a:latin typeface="Cambria"/>
              <a:cs typeface="Cambria"/>
            </a:endParaRPr>
          </a:p>
        </p:txBody>
      </p:sp>
      <p:sp>
        <p:nvSpPr>
          <p:cNvPr id="9" name="object 9"/>
          <p:cNvSpPr/>
          <p:nvPr/>
        </p:nvSpPr>
        <p:spPr>
          <a:xfrm>
            <a:off x="1475232" y="1962912"/>
            <a:ext cx="5341619" cy="3567683"/>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1537436" y="2023694"/>
            <a:ext cx="5160542" cy="3388029"/>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1520189" y="2007870"/>
            <a:ext cx="5196840" cy="3423285"/>
          </a:xfrm>
          <a:custGeom>
            <a:avLst/>
            <a:gdLst/>
            <a:ahLst/>
            <a:cxnLst/>
            <a:rect l="l" t="t" r="r" b="b"/>
            <a:pathLst>
              <a:path w="5196840" h="3423285">
                <a:moveTo>
                  <a:pt x="5196840" y="3422904"/>
                </a:moveTo>
                <a:lnTo>
                  <a:pt x="0" y="3422904"/>
                </a:lnTo>
                <a:lnTo>
                  <a:pt x="0" y="0"/>
                </a:lnTo>
                <a:lnTo>
                  <a:pt x="5196840" y="0"/>
                </a:lnTo>
                <a:lnTo>
                  <a:pt x="5196840" y="3422904"/>
                </a:lnTo>
                <a:close/>
              </a:path>
            </a:pathLst>
          </a:custGeom>
          <a:ln w="38100">
            <a:solidFill>
              <a:srgbClr val="000000"/>
            </a:solidFill>
          </a:ln>
        </p:spPr>
        <p:txBody>
          <a:bodyPr wrap="square" lIns="0" tIns="0" rIns="0" bIns="0" rtlCol="0"/>
          <a:lstStyle/>
          <a:p>
            <a:endParaRPr/>
          </a:p>
        </p:txBody>
      </p:sp>
      <p:sp>
        <p:nvSpPr>
          <p:cNvPr id="12" name="object 12"/>
          <p:cNvSpPr/>
          <p:nvPr/>
        </p:nvSpPr>
        <p:spPr>
          <a:xfrm>
            <a:off x="6690359" y="1962912"/>
            <a:ext cx="5402578" cy="3567683"/>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6752538" y="2026483"/>
            <a:ext cx="5221527" cy="3385240"/>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6735318" y="2007870"/>
            <a:ext cx="5257800" cy="3423285"/>
          </a:xfrm>
          <a:custGeom>
            <a:avLst/>
            <a:gdLst/>
            <a:ahLst/>
            <a:cxnLst/>
            <a:rect l="l" t="t" r="r" b="b"/>
            <a:pathLst>
              <a:path w="5257800" h="3423285">
                <a:moveTo>
                  <a:pt x="5257800" y="3422904"/>
                </a:moveTo>
                <a:lnTo>
                  <a:pt x="0" y="3422904"/>
                </a:lnTo>
                <a:lnTo>
                  <a:pt x="0" y="0"/>
                </a:lnTo>
                <a:lnTo>
                  <a:pt x="5257800" y="0"/>
                </a:lnTo>
                <a:lnTo>
                  <a:pt x="5257800" y="3422904"/>
                </a:lnTo>
                <a:close/>
              </a:path>
            </a:pathLst>
          </a:custGeom>
          <a:ln w="38100">
            <a:solidFill>
              <a:srgbClr val="000000"/>
            </a:solidFill>
          </a:ln>
        </p:spPr>
        <p:txBody>
          <a:bodyPr wrap="square" lIns="0" tIns="0" rIns="0" bIns="0" rtlCol="0"/>
          <a:lstStyle/>
          <a:p>
            <a:endParaRPr/>
          </a:p>
        </p:txBody>
      </p:sp>
      <p:sp>
        <p:nvSpPr>
          <p:cNvPr id="15" name="object 15"/>
          <p:cNvSpPr txBox="1"/>
          <p:nvPr/>
        </p:nvSpPr>
        <p:spPr>
          <a:xfrm>
            <a:off x="11663810" y="6500674"/>
            <a:ext cx="238760" cy="203835"/>
          </a:xfrm>
          <a:prstGeom prst="rect">
            <a:avLst/>
          </a:prstGeom>
        </p:spPr>
        <p:txBody>
          <a:bodyPr vert="horz" wrap="square" lIns="0" tIns="0" rIns="0" bIns="0" rtlCol="0">
            <a:spAutoFit/>
          </a:bodyPr>
          <a:lstStyle/>
          <a:p>
            <a:pPr marL="25400">
              <a:lnSpc>
                <a:spcPts val="1425"/>
              </a:lnSpc>
            </a:pPr>
            <a:fld id="{81D60167-4931-47E6-BA6A-407CBD079E47}" type="slidenum">
              <a:rPr sz="1400" b="1" dirty="0">
                <a:latin typeface="Corbel"/>
                <a:cs typeface="Corbel"/>
              </a:rPr>
              <a:pPr marL="25400">
                <a:lnSpc>
                  <a:spcPts val="1425"/>
                </a:lnSpc>
              </a:pPr>
              <a:t>26</a:t>
            </a:fld>
            <a:endParaRPr sz="1400">
              <a:latin typeface="Corbel"/>
              <a:cs typeface="Corbel"/>
            </a:endParaRPr>
          </a:p>
        </p:txBody>
      </p:sp>
      <p:sp>
        <p:nvSpPr>
          <p:cNvPr id="16" name="Slide Number Placeholder 15"/>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193" y="0"/>
            <a:ext cx="1122045" cy="5329555"/>
          </a:xfrm>
          <a:custGeom>
            <a:avLst/>
            <a:gdLst/>
            <a:ahLst/>
            <a:cxnLst/>
            <a:rect l="l" t="t" r="r" b="b"/>
            <a:pathLst>
              <a:path w="1122045" h="5329555">
                <a:moveTo>
                  <a:pt x="1121664" y="0"/>
                </a:moveTo>
                <a:lnTo>
                  <a:pt x="867829" y="0"/>
                </a:lnTo>
                <a:lnTo>
                  <a:pt x="0" y="5286565"/>
                </a:lnTo>
                <a:lnTo>
                  <a:pt x="247497" y="5329428"/>
                </a:lnTo>
                <a:lnTo>
                  <a:pt x="1121664" y="0"/>
                </a:lnTo>
                <a:close/>
              </a:path>
            </a:pathLst>
          </a:custGeom>
          <a:solidFill>
            <a:srgbClr val="D34817"/>
          </a:solidFill>
        </p:spPr>
        <p:txBody>
          <a:bodyPr wrap="square" lIns="0" tIns="0" rIns="0" bIns="0" rtlCol="0"/>
          <a:lstStyle/>
          <a:p>
            <a:endParaRPr/>
          </a:p>
        </p:txBody>
      </p:sp>
      <p:sp>
        <p:nvSpPr>
          <p:cNvPr id="3" name="object 3"/>
          <p:cNvSpPr/>
          <p:nvPr/>
        </p:nvSpPr>
        <p:spPr>
          <a:xfrm>
            <a:off x="150876" y="0"/>
            <a:ext cx="1117600" cy="5278120"/>
          </a:xfrm>
          <a:custGeom>
            <a:avLst/>
            <a:gdLst/>
            <a:ahLst/>
            <a:cxnLst/>
            <a:rect l="l" t="t" r="r" b="b"/>
            <a:pathLst>
              <a:path w="1117600" h="5278120">
                <a:moveTo>
                  <a:pt x="1117091" y="0"/>
                </a:moveTo>
                <a:lnTo>
                  <a:pt x="864793" y="0"/>
                </a:lnTo>
                <a:lnTo>
                  <a:pt x="0" y="5239512"/>
                </a:lnTo>
                <a:lnTo>
                  <a:pt x="249123" y="5277612"/>
                </a:lnTo>
                <a:lnTo>
                  <a:pt x="1117091" y="0"/>
                </a:lnTo>
                <a:close/>
              </a:path>
            </a:pathLst>
          </a:custGeom>
          <a:solidFill>
            <a:srgbClr val="595958"/>
          </a:solidFill>
        </p:spPr>
        <p:txBody>
          <a:bodyPr wrap="square" lIns="0" tIns="0" rIns="0" bIns="0" rtlCol="0"/>
          <a:lstStyle/>
          <a:p>
            <a:endParaRPr/>
          </a:p>
        </p:txBody>
      </p:sp>
      <p:sp>
        <p:nvSpPr>
          <p:cNvPr id="4" name="object 4"/>
          <p:cNvSpPr/>
          <p:nvPr/>
        </p:nvSpPr>
        <p:spPr>
          <a:xfrm>
            <a:off x="150881" y="5239511"/>
            <a:ext cx="1228725" cy="1618615"/>
          </a:xfrm>
          <a:custGeom>
            <a:avLst/>
            <a:gdLst/>
            <a:ahLst/>
            <a:cxnLst/>
            <a:rect l="l" t="t" r="r" b="b"/>
            <a:pathLst>
              <a:path w="1228725" h="1618615">
                <a:moveTo>
                  <a:pt x="0" y="0"/>
                </a:moveTo>
                <a:lnTo>
                  <a:pt x="1174381" y="1618488"/>
                </a:lnTo>
                <a:lnTo>
                  <a:pt x="1228344" y="1618488"/>
                </a:lnTo>
                <a:lnTo>
                  <a:pt x="0" y="0"/>
                </a:lnTo>
                <a:close/>
              </a:path>
            </a:pathLst>
          </a:custGeom>
          <a:solidFill>
            <a:srgbClr val="212121"/>
          </a:solidFill>
        </p:spPr>
        <p:txBody>
          <a:bodyPr wrap="square" lIns="0" tIns="0" rIns="0" bIns="0" rtlCol="0"/>
          <a:lstStyle/>
          <a:p>
            <a:endParaRPr/>
          </a:p>
        </p:txBody>
      </p:sp>
      <p:sp>
        <p:nvSpPr>
          <p:cNvPr id="5" name="object 5"/>
          <p:cNvSpPr/>
          <p:nvPr/>
        </p:nvSpPr>
        <p:spPr>
          <a:xfrm>
            <a:off x="457202" y="5291328"/>
            <a:ext cx="1495425" cy="1567180"/>
          </a:xfrm>
          <a:custGeom>
            <a:avLst/>
            <a:gdLst/>
            <a:ahLst/>
            <a:cxnLst/>
            <a:rect l="l" t="t" r="r" b="b"/>
            <a:pathLst>
              <a:path w="1495425" h="1567179">
                <a:moveTo>
                  <a:pt x="0" y="0"/>
                </a:moveTo>
                <a:lnTo>
                  <a:pt x="1442669" y="1566672"/>
                </a:lnTo>
                <a:lnTo>
                  <a:pt x="1495044" y="1566672"/>
                </a:lnTo>
                <a:lnTo>
                  <a:pt x="0" y="0"/>
                </a:lnTo>
                <a:close/>
              </a:path>
            </a:pathLst>
          </a:custGeom>
          <a:solidFill>
            <a:srgbClr val="69240C"/>
          </a:solidFill>
        </p:spPr>
        <p:txBody>
          <a:bodyPr wrap="square" lIns="0" tIns="0" rIns="0" bIns="0" rtlCol="0"/>
          <a:lstStyle/>
          <a:p>
            <a:endParaRPr/>
          </a:p>
        </p:txBody>
      </p:sp>
      <p:sp>
        <p:nvSpPr>
          <p:cNvPr id="6" name="object 6"/>
          <p:cNvSpPr/>
          <p:nvPr/>
        </p:nvSpPr>
        <p:spPr>
          <a:xfrm>
            <a:off x="457200" y="5286755"/>
            <a:ext cx="2131060" cy="1571625"/>
          </a:xfrm>
          <a:custGeom>
            <a:avLst/>
            <a:gdLst/>
            <a:ahLst/>
            <a:cxnLst/>
            <a:rect l="l" t="t" r="r" b="b"/>
            <a:pathLst>
              <a:path w="2131060" h="1571625">
                <a:moveTo>
                  <a:pt x="0" y="0"/>
                </a:moveTo>
                <a:lnTo>
                  <a:pt x="0" y="4762"/>
                </a:lnTo>
                <a:lnTo>
                  <a:pt x="1495513" y="1571244"/>
                </a:lnTo>
                <a:lnTo>
                  <a:pt x="2130552" y="1571244"/>
                </a:lnTo>
                <a:lnTo>
                  <a:pt x="247662" y="42849"/>
                </a:lnTo>
                <a:lnTo>
                  <a:pt x="0" y="0"/>
                </a:lnTo>
                <a:close/>
              </a:path>
            </a:pathLst>
          </a:custGeom>
          <a:solidFill>
            <a:srgbClr val="9E3611"/>
          </a:solidFill>
        </p:spPr>
        <p:txBody>
          <a:bodyPr wrap="square" lIns="0" tIns="0" rIns="0" bIns="0" rtlCol="0"/>
          <a:lstStyle/>
          <a:p>
            <a:endParaRPr/>
          </a:p>
        </p:txBody>
      </p:sp>
      <p:sp>
        <p:nvSpPr>
          <p:cNvPr id="7" name="object 7"/>
          <p:cNvSpPr/>
          <p:nvPr/>
        </p:nvSpPr>
        <p:spPr>
          <a:xfrm>
            <a:off x="150873" y="5239511"/>
            <a:ext cx="1694814" cy="1618615"/>
          </a:xfrm>
          <a:custGeom>
            <a:avLst/>
            <a:gdLst/>
            <a:ahLst/>
            <a:cxnLst/>
            <a:rect l="l" t="t" r="r" b="b"/>
            <a:pathLst>
              <a:path w="1694814" h="1618615">
                <a:moveTo>
                  <a:pt x="0" y="0"/>
                </a:moveTo>
                <a:lnTo>
                  <a:pt x="1228178" y="1618488"/>
                </a:lnTo>
                <a:lnTo>
                  <a:pt x="1694688" y="1618488"/>
                </a:lnTo>
                <a:lnTo>
                  <a:pt x="291973" y="95199"/>
                </a:lnTo>
                <a:lnTo>
                  <a:pt x="244360" y="42837"/>
                </a:lnTo>
                <a:lnTo>
                  <a:pt x="249135" y="42837"/>
                </a:lnTo>
                <a:lnTo>
                  <a:pt x="249135" y="38087"/>
                </a:lnTo>
                <a:lnTo>
                  <a:pt x="244360" y="38087"/>
                </a:lnTo>
                <a:lnTo>
                  <a:pt x="0" y="0"/>
                </a:lnTo>
                <a:close/>
              </a:path>
            </a:pathLst>
          </a:custGeom>
          <a:solidFill>
            <a:srgbClr val="3E3E3E"/>
          </a:solidFill>
        </p:spPr>
        <p:txBody>
          <a:bodyPr wrap="square" lIns="0" tIns="0" rIns="0" bIns="0" rtlCol="0"/>
          <a:lstStyle/>
          <a:p>
            <a:endParaRPr/>
          </a:p>
        </p:txBody>
      </p:sp>
      <p:sp>
        <p:nvSpPr>
          <p:cNvPr id="8" name="object 8"/>
          <p:cNvSpPr txBox="1"/>
          <p:nvPr/>
        </p:nvSpPr>
        <p:spPr>
          <a:xfrm>
            <a:off x="1753553" y="568326"/>
            <a:ext cx="9999345" cy="756920"/>
          </a:xfrm>
          <a:prstGeom prst="rect">
            <a:avLst/>
          </a:prstGeom>
        </p:spPr>
        <p:txBody>
          <a:bodyPr vert="horz" wrap="square" lIns="0" tIns="12700" rIns="0" bIns="0" rtlCol="0">
            <a:spAutoFit/>
          </a:bodyPr>
          <a:lstStyle/>
          <a:p>
            <a:pPr marL="299085" marR="5080" indent="-287020">
              <a:lnSpc>
                <a:spcPct val="100000"/>
              </a:lnSpc>
              <a:spcBef>
                <a:spcPts val="100"/>
              </a:spcBef>
              <a:buClr>
                <a:srgbClr val="9E3611"/>
              </a:buClr>
              <a:buFont typeface="Arial"/>
              <a:buChar char="•"/>
              <a:tabLst>
                <a:tab pos="299085" algn="l"/>
                <a:tab pos="299720" algn="l"/>
              </a:tabLst>
            </a:pPr>
            <a:r>
              <a:rPr sz="2400" spc="-5" dirty="0">
                <a:latin typeface="Cambria"/>
                <a:cs typeface="Cambria"/>
              </a:rPr>
              <a:t>Marginal ridges </a:t>
            </a:r>
            <a:r>
              <a:rPr sz="2400" dirty="0">
                <a:latin typeface="Cambria"/>
                <a:cs typeface="Cambria"/>
              </a:rPr>
              <a:t>with no </a:t>
            </a:r>
            <a:r>
              <a:rPr sz="2400" spc="-5" dirty="0">
                <a:latin typeface="Cambria"/>
                <a:cs typeface="Cambria"/>
              </a:rPr>
              <a:t>triangular fossa, </a:t>
            </a:r>
            <a:r>
              <a:rPr sz="2400" spc="-10" dirty="0">
                <a:latin typeface="Cambria"/>
                <a:cs typeface="Cambria"/>
              </a:rPr>
              <a:t>the vertical </a:t>
            </a:r>
            <a:r>
              <a:rPr sz="2400" spc="-15" dirty="0">
                <a:latin typeface="Cambria"/>
                <a:cs typeface="Cambria"/>
              </a:rPr>
              <a:t>forces </a:t>
            </a:r>
            <a:r>
              <a:rPr sz="2400" dirty="0">
                <a:latin typeface="Cambria"/>
                <a:cs typeface="Cambria"/>
              </a:rPr>
              <a:t>will </a:t>
            </a:r>
            <a:r>
              <a:rPr sz="2400" spc="-5" dirty="0">
                <a:latin typeface="Cambria"/>
                <a:cs typeface="Cambria"/>
              </a:rPr>
              <a:t>impact  </a:t>
            </a:r>
            <a:r>
              <a:rPr sz="2400" spc="-10" dirty="0">
                <a:latin typeface="Cambria"/>
                <a:cs typeface="Cambria"/>
              </a:rPr>
              <a:t>food</a:t>
            </a:r>
            <a:r>
              <a:rPr sz="2400" spc="-5" dirty="0">
                <a:latin typeface="Cambria"/>
                <a:cs typeface="Cambria"/>
              </a:rPr>
              <a:t> </a:t>
            </a:r>
            <a:r>
              <a:rPr sz="2400" spc="-25" dirty="0">
                <a:latin typeface="Cambria"/>
                <a:cs typeface="Cambria"/>
              </a:rPr>
              <a:t>interproximally.</a:t>
            </a:r>
            <a:endParaRPr sz="2400">
              <a:latin typeface="Cambria"/>
              <a:cs typeface="Cambria"/>
            </a:endParaRPr>
          </a:p>
        </p:txBody>
      </p:sp>
      <p:sp>
        <p:nvSpPr>
          <p:cNvPr id="9" name="object 9"/>
          <p:cNvSpPr/>
          <p:nvPr/>
        </p:nvSpPr>
        <p:spPr>
          <a:xfrm>
            <a:off x="3485388" y="1684020"/>
            <a:ext cx="6109715" cy="4230623"/>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3548900" y="1744489"/>
            <a:ext cx="5927330" cy="4051282"/>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3530346" y="1728977"/>
            <a:ext cx="5965190" cy="4086225"/>
          </a:xfrm>
          <a:custGeom>
            <a:avLst/>
            <a:gdLst/>
            <a:ahLst/>
            <a:cxnLst/>
            <a:rect l="l" t="t" r="r" b="b"/>
            <a:pathLst>
              <a:path w="5965190" h="4086225">
                <a:moveTo>
                  <a:pt x="5964936" y="4085844"/>
                </a:moveTo>
                <a:lnTo>
                  <a:pt x="0" y="4085844"/>
                </a:lnTo>
                <a:lnTo>
                  <a:pt x="0" y="0"/>
                </a:lnTo>
                <a:lnTo>
                  <a:pt x="5964936" y="0"/>
                </a:lnTo>
                <a:lnTo>
                  <a:pt x="5964936" y="4085844"/>
                </a:lnTo>
                <a:close/>
              </a:path>
            </a:pathLst>
          </a:custGeom>
          <a:ln w="38100">
            <a:solidFill>
              <a:srgbClr val="000000"/>
            </a:solidFill>
          </a:ln>
        </p:spPr>
        <p:txBody>
          <a:bodyPr wrap="square" lIns="0" tIns="0" rIns="0" bIns="0" rtlCol="0"/>
          <a:lstStyle/>
          <a:p>
            <a:endParaRPr/>
          </a:p>
        </p:txBody>
      </p:sp>
      <p:sp>
        <p:nvSpPr>
          <p:cNvPr id="12" name="object 12"/>
          <p:cNvSpPr/>
          <p:nvPr/>
        </p:nvSpPr>
        <p:spPr>
          <a:xfrm>
            <a:off x="4902932" y="2782823"/>
            <a:ext cx="408940" cy="223520"/>
          </a:xfrm>
          <a:custGeom>
            <a:avLst/>
            <a:gdLst/>
            <a:ahLst/>
            <a:cxnLst/>
            <a:rect l="l" t="t" r="r" b="b"/>
            <a:pathLst>
              <a:path w="408939" h="223519">
                <a:moveTo>
                  <a:pt x="408724" y="0"/>
                </a:moveTo>
                <a:lnTo>
                  <a:pt x="0" y="223240"/>
                </a:lnTo>
              </a:path>
            </a:pathLst>
          </a:custGeom>
          <a:ln w="64007">
            <a:solidFill>
              <a:srgbClr val="FF0000"/>
            </a:solidFill>
          </a:ln>
        </p:spPr>
        <p:txBody>
          <a:bodyPr wrap="square" lIns="0" tIns="0" rIns="0" bIns="0" rtlCol="0"/>
          <a:lstStyle/>
          <a:p>
            <a:endParaRPr/>
          </a:p>
        </p:txBody>
      </p:sp>
      <p:sp>
        <p:nvSpPr>
          <p:cNvPr id="13" name="object 13"/>
          <p:cNvSpPr/>
          <p:nvPr/>
        </p:nvSpPr>
        <p:spPr>
          <a:xfrm>
            <a:off x="4762501" y="2906453"/>
            <a:ext cx="214629" cy="176530"/>
          </a:xfrm>
          <a:custGeom>
            <a:avLst/>
            <a:gdLst/>
            <a:ahLst/>
            <a:cxnLst/>
            <a:rect l="l" t="t" r="r" b="b"/>
            <a:pathLst>
              <a:path w="214629" h="176530">
                <a:moveTo>
                  <a:pt x="122491" y="0"/>
                </a:moveTo>
                <a:lnTo>
                  <a:pt x="0" y="176314"/>
                </a:lnTo>
                <a:lnTo>
                  <a:pt x="214541" y="168516"/>
                </a:lnTo>
                <a:lnTo>
                  <a:pt x="122491" y="0"/>
                </a:lnTo>
                <a:close/>
              </a:path>
            </a:pathLst>
          </a:custGeom>
          <a:solidFill>
            <a:srgbClr val="FF0000"/>
          </a:solidFill>
        </p:spPr>
        <p:txBody>
          <a:bodyPr wrap="square" lIns="0" tIns="0" rIns="0" bIns="0" rtlCol="0"/>
          <a:lstStyle/>
          <a:p>
            <a:endParaRPr/>
          </a:p>
        </p:txBody>
      </p:sp>
      <p:sp>
        <p:nvSpPr>
          <p:cNvPr id="14" name="object 14"/>
          <p:cNvSpPr/>
          <p:nvPr/>
        </p:nvSpPr>
        <p:spPr>
          <a:xfrm>
            <a:off x="6448044" y="2394204"/>
            <a:ext cx="0" cy="569595"/>
          </a:xfrm>
          <a:custGeom>
            <a:avLst/>
            <a:gdLst/>
            <a:ahLst/>
            <a:cxnLst/>
            <a:rect l="l" t="t" r="r" b="b"/>
            <a:pathLst>
              <a:path h="569594">
                <a:moveTo>
                  <a:pt x="0" y="0"/>
                </a:moveTo>
                <a:lnTo>
                  <a:pt x="0" y="569074"/>
                </a:lnTo>
              </a:path>
            </a:pathLst>
          </a:custGeom>
          <a:ln w="64008">
            <a:solidFill>
              <a:srgbClr val="00B0F0"/>
            </a:solidFill>
          </a:ln>
        </p:spPr>
        <p:txBody>
          <a:bodyPr wrap="square" lIns="0" tIns="0" rIns="0" bIns="0" rtlCol="0"/>
          <a:lstStyle/>
          <a:p>
            <a:endParaRPr/>
          </a:p>
        </p:txBody>
      </p:sp>
      <p:sp>
        <p:nvSpPr>
          <p:cNvPr id="15" name="object 15"/>
          <p:cNvSpPr/>
          <p:nvPr/>
        </p:nvSpPr>
        <p:spPr>
          <a:xfrm>
            <a:off x="6352042" y="2931267"/>
            <a:ext cx="192405" cy="192405"/>
          </a:xfrm>
          <a:custGeom>
            <a:avLst/>
            <a:gdLst/>
            <a:ahLst/>
            <a:cxnLst/>
            <a:rect l="l" t="t" r="r" b="b"/>
            <a:pathLst>
              <a:path w="192404" h="192405">
                <a:moveTo>
                  <a:pt x="0" y="0"/>
                </a:moveTo>
                <a:lnTo>
                  <a:pt x="95999" y="192036"/>
                </a:lnTo>
                <a:lnTo>
                  <a:pt x="192024" y="12"/>
                </a:lnTo>
                <a:lnTo>
                  <a:pt x="0" y="0"/>
                </a:lnTo>
                <a:close/>
              </a:path>
            </a:pathLst>
          </a:custGeom>
          <a:solidFill>
            <a:srgbClr val="00B0F0"/>
          </a:solidFill>
        </p:spPr>
        <p:txBody>
          <a:bodyPr wrap="square" lIns="0" tIns="0" rIns="0" bIns="0" rtlCol="0"/>
          <a:lstStyle/>
          <a:p>
            <a:endParaRPr/>
          </a:p>
        </p:txBody>
      </p:sp>
      <p:sp>
        <p:nvSpPr>
          <p:cNvPr id="16" name="object 16"/>
          <p:cNvSpPr/>
          <p:nvPr/>
        </p:nvSpPr>
        <p:spPr>
          <a:xfrm>
            <a:off x="6984717" y="2866644"/>
            <a:ext cx="408940" cy="223520"/>
          </a:xfrm>
          <a:custGeom>
            <a:avLst/>
            <a:gdLst/>
            <a:ahLst/>
            <a:cxnLst/>
            <a:rect l="l" t="t" r="r" b="b"/>
            <a:pathLst>
              <a:path w="408940" h="223519">
                <a:moveTo>
                  <a:pt x="408724" y="0"/>
                </a:moveTo>
                <a:lnTo>
                  <a:pt x="0" y="223240"/>
                </a:lnTo>
              </a:path>
            </a:pathLst>
          </a:custGeom>
          <a:ln w="64007">
            <a:solidFill>
              <a:srgbClr val="FF0000"/>
            </a:solidFill>
          </a:ln>
        </p:spPr>
        <p:txBody>
          <a:bodyPr wrap="square" lIns="0" tIns="0" rIns="0" bIns="0" rtlCol="0"/>
          <a:lstStyle/>
          <a:p>
            <a:endParaRPr/>
          </a:p>
        </p:txBody>
      </p:sp>
      <p:sp>
        <p:nvSpPr>
          <p:cNvPr id="17" name="object 17"/>
          <p:cNvSpPr/>
          <p:nvPr/>
        </p:nvSpPr>
        <p:spPr>
          <a:xfrm>
            <a:off x="6844285" y="2990274"/>
            <a:ext cx="214629" cy="176530"/>
          </a:xfrm>
          <a:custGeom>
            <a:avLst/>
            <a:gdLst/>
            <a:ahLst/>
            <a:cxnLst/>
            <a:rect l="l" t="t" r="r" b="b"/>
            <a:pathLst>
              <a:path w="214629" h="176530">
                <a:moveTo>
                  <a:pt x="122491" y="0"/>
                </a:moveTo>
                <a:lnTo>
                  <a:pt x="0" y="176314"/>
                </a:lnTo>
                <a:lnTo>
                  <a:pt x="214541" y="168516"/>
                </a:lnTo>
                <a:lnTo>
                  <a:pt x="122491" y="0"/>
                </a:lnTo>
                <a:close/>
              </a:path>
            </a:pathLst>
          </a:custGeom>
          <a:solidFill>
            <a:srgbClr val="FF0000"/>
          </a:solidFill>
        </p:spPr>
        <p:txBody>
          <a:bodyPr wrap="square" lIns="0" tIns="0" rIns="0" bIns="0" rtlCol="0"/>
          <a:lstStyle/>
          <a:p>
            <a:endParaRPr/>
          </a:p>
        </p:txBody>
      </p:sp>
      <p:sp>
        <p:nvSpPr>
          <p:cNvPr id="18" name="object 18"/>
          <p:cNvSpPr txBox="1"/>
          <p:nvPr/>
        </p:nvSpPr>
        <p:spPr>
          <a:xfrm>
            <a:off x="11663810" y="6500674"/>
            <a:ext cx="238760" cy="203835"/>
          </a:xfrm>
          <a:prstGeom prst="rect">
            <a:avLst/>
          </a:prstGeom>
        </p:spPr>
        <p:txBody>
          <a:bodyPr vert="horz" wrap="square" lIns="0" tIns="0" rIns="0" bIns="0" rtlCol="0">
            <a:spAutoFit/>
          </a:bodyPr>
          <a:lstStyle/>
          <a:p>
            <a:pPr marL="25400">
              <a:lnSpc>
                <a:spcPts val="1425"/>
              </a:lnSpc>
            </a:pPr>
            <a:fld id="{81D60167-4931-47E6-BA6A-407CBD079E47}" type="slidenum">
              <a:rPr sz="1400" b="1" dirty="0">
                <a:latin typeface="Corbel"/>
                <a:cs typeface="Corbel"/>
              </a:rPr>
              <a:pPr marL="25400">
                <a:lnSpc>
                  <a:spcPts val="1425"/>
                </a:lnSpc>
              </a:pPr>
              <a:t>27</a:t>
            </a:fld>
            <a:endParaRPr sz="1400">
              <a:latin typeface="Corbel"/>
              <a:cs typeface="Corbel"/>
            </a:endParaRPr>
          </a:p>
        </p:txBody>
      </p:sp>
      <p:sp>
        <p:nvSpPr>
          <p:cNvPr id="19" name="Slide Number Placeholder 18"/>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193" y="0"/>
            <a:ext cx="1122045" cy="5329555"/>
          </a:xfrm>
          <a:custGeom>
            <a:avLst/>
            <a:gdLst/>
            <a:ahLst/>
            <a:cxnLst/>
            <a:rect l="l" t="t" r="r" b="b"/>
            <a:pathLst>
              <a:path w="1122045" h="5329555">
                <a:moveTo>
                  <a:pt x="1121664" y="0"/>
                </a:moveTo>
                <a:lnTo>
                  <a:pt x="867829" y="0"/>
                </a:lnTo>
                <a:lnTo>
                  <a:pt x="0" y="5286565"/>
                </a:lnTo>
                <a:lnTo>
                  <a:pt x="247497" y="5329428"/>
                </a:lnTo>
                <a:lnTo>
                  <a:pt x="1121664" y="0"/>
                </a:lnTo>
                <a:close/>
              </a:path>
            </a:pathLst>
          </a:custGeom>
          <a:solidFill>
            <a:srgbClr val="D34817"/>
          </a:solidFill>
        </p:spPr>
        <p:txBody>
          <a:bodyPr wrap="square" lIns="0" tIns="0" rIns="0" bIns="0" rtlCol="0"/>
          <a:lstStyle/>
          <a:p>
            <a:endParaRPr/>
          </a:p>
        </p:txBody>
      </p:sp>
      <p:sp>
        <p:nvSpPr>
          <p:cNvPr id="3" name="object 3"/>
          <p:cNvSpPr/>
          <p:nvPr/>
        </p:nvSpPr>
        <p:spPr>
          <a:xfrm>
            <a:off x="150876" y="0"/>
            <a:ext cx="1117600" cy="5278120"/>
          </a:xfrm>
          <a:custGeom>
            <a:avLst/>
            <a:gdLst/>
            <a:ahLst/>
            <a:cxnLst/>
            <a:rect l="l" t="t" r="r" b="b"/>
            <a:pathLst>
              <a:path w="1117600" h="5278120">
                <a:moveTo>
                  <a:pt x="1117091" y="0"/>
                </a:moveTo>
                <a:lnTo>
                  <a:pt x="864793" y="0"/>
                </a:lnTo>
                <a:lnTo>
                  <a:pt x="0" y="5239512"/>
                </a:lnTo>
                <a:lnTo>
                  <a:pt x="249123" y="5277612"/>
                </a:lnTo>
                <a:lnTo>
                  <a:pt x="1117091" y="0"/>
                </a:lnTo>
                <a:close/>
              </a:path>
            </a:pathLst>
          </a:custGeom>
          <a:solidFill>
            <a:srgbClr val="595958"/>
          </a:solidFill>
        </p:spPr>
        <p:txBody>
          <a:bodyPr wrap="square" lIns="0" tIns="0" rIns="0" bIns="0" rtlCol="0"/>
          <a:lstStyle/>
          <a:p>
            <a:endParaRPr/>
          </a:p>
        </p:txBody>
      </p:sp>
      <p:sp>
        <p:nvSpPr>
          <p:cNvPr id="4" name="object 4"/>
          <p:cNvSpPr/>
          <p:nvPr/>
        </p:nvSpPr>
        <p:spPr>
          <a:xfrm>
            <a:off x="150881" y="5239511"/>
            <a:ext cx="1228725" cy="1618615"/>
          </a:xfrm>
          <a:custGeom>
            <a:avLst/>
            <a:gdLst/>
            <a:ahLst/>
            <a:cxnLst/>
            <a:rect l="l" t="t" r="r" b="b"/>
            <a:pathLst>
              <a:path w="1228725" h="1618615">
                <a:moveTo>
                  <a:pt x="0" y="0"/>
                </a:moveTo>
                <a:lnTo>
                  <a:pt x="1174381" y="1618488"/>
                </a:lnTo>
                <a:lnTo>
                  <a:pt x="1228344" y="1618488"/>
                </a:lnTo>
                <a:lnTo>
                  <a:pt x="0" y="0"/>
                </a:lnTo>
                <a:close/>
              </a:path>
            </a:pathLst>
          </a:custGeom>
          <a:solidFill>
            <a:srgbClr val="212121"/>
          </a:solidFill>
        </p:spPr>
        <p:txBody>
          <a:bodyPr wrap="square" lIns="0" tIns="0" rIns="0" bIns="0" rtlCol="0"/>
          <a:lstStyle/>
          <a:p>
            <a:endParaRPr/>
          </a:p>
        </p:txBody>
      </p:sp>
      <p:sp>
        <p:nvSpPr>
          <p:cNvPr id="5" name="object 5"/>
          <p:cNvSpPr/>
          <p:nvPr/>
        </p:nvSpPr>
        <p:spPr>
          <a:xfrm>
            <a:off x="457202" y="5291328"/>
            <a:ext cx="1495425" cy="1567180"/>
          </a:xfrm>
          <a:custGeom>
            <a:avLst/>
            <a:gdLst/>
            <a:ahLst/>
            <a:cxnLst/>
            <a:rect l="l" t="t" r="r" b="b"/>
            <a:pathLst>
              <a:path w="1495425" h="1567179">
                <a:moveTo>
                  <a:pt x="0" y="0"/>
                </a:moveTo>
                <a:lnTo>
                  <a:pt x="1442669" y="1566672"/>
                </a:lnTo>
                <a:lnTo>
                  <a:pt x="1495044" y="1566672"/>
                </a:lnTo>
                <a:lnTo>
                  <a:pt x="0" y="0"/>
                </a:lnTo>
                <a:close/>
              </a:path>
            </a:pathLst>
          </a:custGeom>
          <a:solidFill>
            <a:srgbClr val="69240C"/>
          </a:solidFill>
        </p:spPr>
        <p:txBody>
          <a:bodyPr wrap="square" lIns="0" tIns="0" rIns="0" bIns="0" rtlCol="0"/>
          <a:lstStyle/>
          <a:p>
            <a:endParaRPr/>
          </a:p>
        </p:txBody>
      </p:sp>
      <p:sp>
        <p:nvSpPr>
          <p:cNvPr id="6" name="object 6"/>
          <p:cNvSpPr/>
          <p:nvPr/>
        </p:nvSpPr>
        <p:spPr>
          <a:xfrm>
            <a:off x="457200" y="5286755"/>
            <a:ext cx="2131060" cy="1571625"/>
          </a:xfrm>
          <a:custGeom>
            <a:avLst/>
            <a:gdLst/>
            <a:ahLst/>
            <a:cxnLst/>
            <a:rect l="l" t="t" r="r" b="b"/>
            <a:pathLst>
              <a:path w="2131060" h="1571625">
                <a:moveTo>
                  <a:pt x="0" y="0"/>
                </a:moveTo>
                <a:lnTo>
                  <a:pt x="0" y="4762"/>
                </a:lnTo>
                <a:lnTo>
                  <a:pt x="1495513" y="1571244"/>
                </a:lnTo>
                <a:lnTo>
                  <a:pt x="2130552" y="1571244"/>
                </a:lnTo>
                <a:lnTo>
                  <a:pt x="247662" y="42849"/>
                </a:lnTo>
                <a:lnTo>
                  <a:pt x="0" y="0"/>
                </a:lnTo>
                <a:close/>
              </a:path>
            </a:pathLst>
          </a:custGeom>
          <a:solidFill>
            <a:srgbClr val="9E3611"/>
          </a:solidFill>
        </p:spPr>
        <p:txBody>
          <a:bodyPr wrap="square" lIns="0" tIns="0" rIns="0" bIns="0" rtlCol="0"/>
          <a:lstStyle/>
          <a:p>
            <a:endParaRPr/>
          </a:p>
        </p:txBody>
      </p:sp>
      <p:sp>
        <p:nvSpPr>
          <p:cNvPr id="7" name="object 7"/>
          <p:cNvSpPr/>
          <p:nvPr/>
        </p:nvSpPr>
        <p:spPr>
          <a:xfrm>
            <a:off x="150873" y="5239511"/>
            <a:ext cx="1694814" cy="1618615"/>
          </a:xfrm>
          <a:custGeom>
            <a:avLst/>
            <a:gdLst/>
            <a:ahLst/>
            <a:cxnLst/>
            <a:rect l="l" t="t" r="r" b="b"/>
            <a:pathLst>
              <a:path w="1694814" h="1618615">
                <a:moveTo>
                  <a:pt x="0" y="0"/>
                </a:moveTo>
                <a:lnTo>
                  <a:pt x="1228178" y="1618488"/>
                </a:lnTo>
                <a:lnTo>
                  <a:pt x="1694688" y="1618488"/>
                </a:lnTo>
                <a:lnTo>
                  <a:pt x="291973" y="95199"/>
                </a:lnTo>
                <a:lnTo>
                  <a:pt x="244360" y="42837"/>
                </a:lnTo>
                <a:lnTo>
                  <a:pt x="249135" y="42837"/>
                </a:lnTo>
                <a:lnTo>
                  <a:pt x="249135" y="38087"/>
                </a:lnTo>
                <a:lnTo>
                  <a:pt x="244360" y="38087"/>
                </a:lnTo>
                <a:lnTo>
                  <a:pt x="0" y="0"/>
                </a:lnTo>
                <a:close/>
              </a:path>
            </a:pathLst>
          </a:custGeom>
          <a:solidFill>
            <a:srgbClr val="3E3E3E"/>
          </a:solidFill>
        </p:spPr>
        <p:txBody>
          <a:bodyPr wrap="square" lIns="0" tIns="0" rIns="0" bIns="0" rtlCol="0"/>
          <a:lstStyle/>
          <a:p>
            <a:endParaRPr/>
          </a:p>
        </p:txBody>
      </p:sp>
      <p:sp>
        <p:nvSpPr>
          <p:cNvPr id="8" name="object 8"/>
          <p:cNvSpPr txBox="1"/>
          <p:nvPr/>
        </p:nvSpPr>
        <p:spPr>
          <a:xfrm>
            <a:off x="1753553" y="568326"/>
            <a:ext cx="8970645" cy="391160"/>
          </a:xfrm>
          <a:prstGeom prst="rect">
            <a:avLst/>
          </a:prstGeom>
        </p:spPr>
        <p:txBody>
          <a:bodyPr vert="horz" wrap="square" lIns="0" tIns="12700" rIns="0" bIns="0" rtlCol="0">
            <a:spAutoFit/>
          </a:bodyPr>
          <a:lstStyle/>
          <a:p>
            <a:pPr marL="299085" indent="-287020">
              <a:lnSpc>
                <a:spcPct val="100000"/>
              </a:lnSpc>
              <a:spcBef>
                <a:spcPts val="100"/>
              </a:spcBef>
              <a:buClr>
                <a:srgbClr val="9E3611"/>
              </a:buClr>
              <a:buFont typeface="Arial"/>
              <a:buChar char="•"/>
              <a:tabLst>
                <a:tab pos="299085" algn="l"/>
                <a:tab pos="299720" algn="l"/>
              </a:tabLst>
            </a:pPr>
            <a:r>
              <a:rPr sz="2400" dirty="0">
                <a:latin typeface="Cambria"/>
                <a:cs typeface="Cambria"/>
              </a:rPr>
              <a:t>Thin </a:t>
            </a:r>
            <a:r>
              <a:rPr sz="2400" spc="-5" dirty="0">
                <a:latin typeface="Cambria"/>
                <a:cs typeface="Cambria"/>
              </a:rPr>
              <a:t>marginal </a:t>
            </a:r>
            <a:r>
              <a:rPr sz="2400" dirty="0">
                <a:latin typeface="Cambria"/>
                <a:cs typeface="Cambria"/>
              </a:rPr>
              <a:t>ridges will </a:t>
            </a:r>
            <a:r>
              <a:rPr sz="2400" spc="-5" dirty="0">
                <a:latin typeface="Cambria"/>
                <a:cs typeface="Cambria"/>
              </a:rPr>
              <a:t>be susceptible </a:t>
            </a:r>
            <a:r>
              <a:rPr sz="2400" spc="-15" dirty="0">
                <a:latin typeface="Cambria"/>
                <a:cs typeface="Cambria"/>
              </a:rPr>
              <a:t>to </a:t>
            </a:r>
            <a:r>
              <a:rPr sz="2400" spc="-10" dirty="0">
                <a:latin typeface="Cambria"/>
                <a:cs typeface="Cambria"/>
              </a:rPr>
              <a:t>fracture </a:t>
            </a:r>
            <a:r>
              <a:rPr sz="2400" spc="-5" dirty="0">
                <a:latin typeface="Cambria"/>
                <a:cs typeface="Cambria"/>
              </a:rPr>
              <a:t>or</a:t>
            </a:r>
            <a:r>
              <a:rPr sz="2400" spc="-40" dirty="0">
                <a:latin typeface="Cambria"/>
                <a:cs typeface="Cambria"/>
              </a:rPr>
              <a:t> </a:t>
            </a:r>
            <a:r>
              <a:rPr sz="2400" spc="-5" dirty="0">
                <a:latin typeface="Cambria"/>
                <a:cs typeface="Cambria"/>
              </a:rPr>
              <a:t>deformation</a:t>
            </a:r>
            <a:endParaRPr sz="2400">
              <a:latin typeface="Cambria"/>
              <a:cs typeface="Cambria"/>
            </a:endParaRPr>
          </a:p>
        </p:txBody>
      </p:sp>
      <p:sp>
        <p:nvSpPr>
          <p:cNvPr id="9" name="object 9"/>
          <p:cNvSpPr/>
          <p:nvPr/>
        </p:nvSpPr>
        <p:spPr>
          <a:xfrm>
            <a:off x="3553967" y="1714500"/>
            <a:ext cx="6012179" cy="4186427"/>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3614597" y="1775815"/>
            <a:ext cx="5832675" cy="4006239"/>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3598926" y="1759457"/>
            <a:ext cx="5867400" cy="4041775"/>
          </a:xfrm>
          <a:custGeom>
            <a:avLst/>
            <a:gdLst/>
            <a:ahLst/>
            <a:cxnLst/>
            <a:rect l="l" t="t" r="r" b="b"/>
            <a:pathLst>
              <a:path w="5867400" h="4041775">
                <a:moveTo>
                  <a:pt x="5867400" y="4041648"/>
                </a:moveTo>
                <a:lnTo>
                  <a:pt x="0" y="4041648"/>
                </a:lnTo>
                <a:lnTo>
                  <a:pt x="0" y="0"/>
                </a:lnTo>
                <a:lnTo>
                  <a:pt x="5867400" y="0"/>
                </a:lnTo>
                <a:lnTo>
                  <a:pt x="5867400" y="4041648"/>
                </a:lnTo>
                <a:close/>
              </a:path>
            </a:pathLst>
          </a:custGeom>
          <a:ln w="38099">
            <a:solidFill>
              <a:srgbClr val="000000"/>
            </a:solidFill>
          </a:ln>
        </p:spPr>
        <p:txBody>
          <a:bodyPr wrap="square" lIns="0" tIns="0" rIns="0" bIns="0" rtlCol="0"/>
          <a:lstStyle/>
          <a:p>
            <a:endParaRPr/>
          </a:p>
        </p:txBody>
      </p:sp>
      <p:sp>
        <p:nvSpPr>
          <p:cNvPr id="12" name="object 12"/>
          <p:cNvSpPr/>
          <p:nvPr/>
        </p:nvSpPr>
        <p:spPr>
          <a:xfrm>
            <a:off x="6798788" y="2944367"/>
            <a:ext cx="408940" cy="223520"/>
          </a:xfrm>
          <a:custGeom>
            <a:avLst/>
            <a:gdLst/>
            <a:ahLst/>
            <a:cxnLst/>
            <a:rect l="l" t="t" r="r" b="b"/>
            <a:pathLst>
              <a:path w="408940" h="223519">
                <a:moveTo>
                  <a:pt x="408724" y="0"/>
                </a:moveTo>
                <a:lnTo>
                  <a:pt x="0" y="223240"/>
                </a:lnTo>
              </a:path>
            </a:pathLst>
          </a:custGeom>
          <a:ln w="64007">
            <a:solidFill>
              <a:srgbClr val="FF0000"/>
            </a:solidFill>
          </a:ln>
        </p:spPr>
        <p:txBody>
          <a:bodyPr wrap="square" lIns="0" tIns="0" rIns="0" bIns="0" rtlCol="0"/>
          <a:lstStyle/>
          <a:p>
            <a:endParaRPr/>
          </a:p>
        </p:txBody>
      </p:sp>
      <p:sp>
        <p:nvSpPr>
          <p:cNvPr id="13" name="object 13"/>
          <p:cNvSpPr/>
          <p:nvPr/>
        </p:nvSpPr>
        <p:spPr>
          <a:xfrm>
            <a:off x="6658357" y="3067997"/>
            <a:ext cx="214629" cy="176530"/>
          </a:xfrm>
          <a:custGeom>
            <a:avLst/>
            <a:gdLst/>
            <a:ahLst/>
            <a:cxnLst/>
            <a:rect l="l" t="t" r="r" b="b"/>
            <a:pathLst>
              <a:path w="214629" h="176530">
                <a:moveTo>
                  <a:pt x="122491" y="0"/>
                </a:moveTo>
                <a:lnTo>
                  <a:pt x="0" y="176314"/>
                </a:lnTo>
                <a:lnTo>
                  <a:pt x="214541" y="168516"/>
                </a:lnTo>
                <a:lnTo>
                  <a:pt x="122491" y="0"/>
                </a:lnTo>
                <a:close/>
              </a:path>
            </a:pathLst>
          </a:custGeom>
          <a:solidFill>
            <a:srgbClr val="FF0000"/>
          </a:solidFill>
        </p:spPr>
        <p:txBody>
          <a:bodyPr wrap="square" lIns="0" tIns="0" rIns="0" bIns="0" rtlCol="0"/>
          <a:lstStyle/>
          <a:p>
            <a:endParaRPr/>
          </a:p>
        </p:txBody>
      </p:sp>
      <p:sp>
        <p:nvSpPr>
          <p:cNvPr id="14" name="object 14"/>
          <p:cNvSpPr txBox="1"/>
          <p:nvPr/>
        </p:nvSpPr>
        <p:spPr>
          <a:xfrm>
            <a:off x="11663810" y="6500674"/>
            <a:ext cx="238760" cy="203835"/>
          </a:xfrm>
          <a:prstGeom prst="rect">
            <a:avLst/>
          </a:prstGeom>
        </p:spPr>
        <p:txBody>
          <a:bodyPr vert="horz" wrap="square" lIns="0" tIns="0" rIns="0" bIns="0" rtlCol="0">
            <a:spAutoFit/>
          </a:bodyPr>
          <a:lstStyle/>
          <a:p>
            <a:pPr marL="25400">
              <a:lnSpc>
                <a:spcPts val="1425"/>
              </a:lnSpc>
            </a:pPr>
            <a:fld id="{81D60167-4931-47E6-BA6A-407CBD079E47}" type="slidenum">
              <a:rPr sz="1400" b="1" dirty="0">
                <a:latin typeface="Corbel"/>
                <a:cs typeface="Corbel"/>
              </a:rPr>
              <a:pPr marL="25400">
                <a:lnSpc>
                  <a:spcPts val="1425"/>
                </a:lnSpc>
              </a:pPr>
              <a:t>28</a:t>
            </a:fld>
            <a:endParaRPr sz="1400">
              <a:latin typeface="Corbel"/>
              <a:cs typeface="Corbel"/>
            </a:endParaRPr>
          </a:p>
        </p:txBody>
      </p:sp>
      <p:sp>
        <p:nvSpPr>
          <p:cNvPr id="15" name="Slide Number Placeholder 14"/>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193" y="0"/>
            <a:ext cx="1122045" cy="5329555"/>
          </a:xfrm>
          <a:custGeom>
            <a:avLst/>
            <a:gdLst/>
            <a:ahLst/>
            <a:cxnLst/>
            <a:rect l="l" t="t" r="r" b="b"/>
            <a:pathLst>
              <a:path w="1122045" h="5329555">
                <a:moveTo>
                  <a:pt x="1121664" y="0"/>
                </a:moveTo>
                <a:lnTo>
                  <a:pt x="867829" y="0"/>
                </a:lnTo>
                <a:lnTo>
                  <a:pt x="0" y="5286565"/>
                </a:lnTo>
                <a:lnTo>
                  <a:pt x="247497" y="5329428"/>
                </a:lnTo>
                <a:lnTo>
                  <a:pt x="1121664" y="0"/>
                </a:lnTo>
                <a:close/>
              </a:path>
            </a:pathLst>
          </a:custGeom>
          <a:solidFill>
            <a:srgbClr val="D34817"/>
          </a:solidFill>
        </p:spPr>
        <p:txBody>
          <a:bodyPr wrap="square" lIns="0" tIns="0" rIns="0" bIns="0" rtlCol="0"/>
          <a:lstStyle/>
          <a:p>
            <a:endParaRPr/>
          </a:p>
        </p:txBody>
      </p:sp>
      <p:sp>
        <p:nvSpPr>
          <p:cNvPr id="3" name="object 3"/>
          <p:cNvSpPr/>
          <p:nvPr/>
        </p:nvSpPr>
        <p:spPr>
          <a:xfrm>
            <a:off x="150876" y="0"/>
            <a:ext cx="1117600" cy="5278120"/>
          </a:xfrm>
          <a:custGeom>
            <a:avLst/>
            <a:gdLst/>
            <a:ahLst/>
            <a:cxnLst/>
            <a:rect l="l" t="t" r="r" b="b"/>
            <a:pathLst>
              <a:path w="1117600" h="5278120">
                <a:moveTo>
                  <a:pt x="1117091" y="0"/>
                </a:moveTo>
                <a:lnTo>
                  <a:pt x="864793" y="0"/>
                </a:lnTo>
                <a:lnTo>
                  <a:pt x="0" y="5239512"/>
                </a:lnTo>
                <a:lnTo>
                  <a:pt x="249123" y="5277612"/>
                </a:lnTo>
                <a:lnTo>
                  <a:pt x="1117091" y="0"/>
                </a:lnTo>
                <a:close/>
              </a:path>
            </a:pathLst>
          </a:custGeom>
          <a:solidFill>
            <a:srgbClr val="595958"/>
          </a:solidFill>
        </p:spPr>
        <p:txBody>
          <a:bodyPr wrap="square" lIns="0" tIns="0" rIns="0" bIns="0" rtlCol="0"/>
          <a:lstStyle/>
          <a:p>
            <a:endParaRPr/>
          </a:p>
        </p:txBody>
      </p:sp>
      <p:sp>
        <p:nvSpPr>
          <p:cNvPr id="4" name="object 4"/>
          <p:cNvSpPr/>
          <p:nvPr/>
        </p:nvSpPr>
        <p:spPr>
          <a:xfrm>
            <a:off x="150881" y="5239511"/>
            <a:ext cx="1228725" cy="1618615"/>
          </a:xfrm>
          <a:custGeom>
            <a:avLst/>
            <a:gdLst/>
            <a:ahLst/>
            <a:cxnLst/>
            <a:rect l="l" t="t" r="r" b="b"/>
            <a:pathLst>
              <a:path w="1228725" h="1618615">
                <a:moveTo>
                  <a:pt x="0" y="0"/>
                </a:moveTo>
                <a:lnTo>
                  <a:pt x="1174381" y="1618488"/>
                </a:lnTo>
                <a:lnTo>
                  <a:pt x="1228344" y="1618488"/>
                </a:lnTo>
                <a:lnTo>
                  <a:pt x="0" y="0"/>
                </a:lnTo>
                <a:close/>
              </a:path>
            </a:pathLst>
          </a:custGeom>
          <a:solidFill>
            <a:srgbClr val="212121"/>
          </a:solidFill>
        </p:spPr>
        <p:txBody>
          <a:bodyPr wrap="square" lIns="0" tIns="0" rIns="0" bIns="0" rtlCol="0"/>
          <a:lstStyle/>
          <a:p>
            <a:endParaRPr/>
          </a:p>
        </p:txBody>
      </p:sp>
      <p:sp>
        <p:nvSpPr>
          <p:cNvPr id="5" name="object 5"/>
          <p:cNvSpPr/>
          <p:nvPr/>
        </p:nvSpPr>
        <p:spPr>
          <a:xfrm>
            <a:off x="457202" y="5291328"/>
            <a:ext cx="1495425" cy="1567180"/>
          </a:xfrm>
          <a:custGeom>
            <a:avLst/>
            <a:gdLst/>
            <a:ahLst/>
            <a:cxnLst/>
            <a:rect l="l" t="t" r="r" b="b"/>
            <a:pathLst>
              <a:path w="1495425" h="1567179">
                <a:moveTo>
                  <a:pt x="0" y="0"/>
                </a:moveTo>
                <a:lnTo>
                  <a:pt x="1442669" y="1566672"/>
                </a:lnTo>
                <a:lnTo>
                  <a:pt x="1495044" y="1566672"/>
                </a:lnTo>
                <a:lnTo>
                  <a:pt x="0" y="0"/>
                </a:lnTo>
                <a:close/>
              </a:path>
            </a:pathLst>
          </a:custGeom>
          <a:solidFill>
            <a:srgbClr val="69240C"/>
          </a:solidFill>
        </p:spPr>
        <p:txBody>
          <a:bodyPr wrap="square" lIns="0" tIns="0" rIns="0" bIns="0" rtlCol="0"/>
          <a:lstStyle/>
          <a:p>
            <a:endParaRPr/>
          </a:p>
        </p:txBody>
      </p:sp>
      <p:sp>
        <p:nvSpPr>
          <p:cNvPr id="6" name="object 6"/>
          <p:cNvSpPr/>
          <p:nvPr/>
        </p:nvSpPr>
        <p:spPr>
          <a:xfrm>
            <a:off x="457200" y="5286755"/>
            <a:ext cx="2131060" cy="1571625"/>
          </a:xfrm>
          <a:custGeom>
            <a:avLst/>
            <a:gdLst/>
            <a:ahLst/>
            <a:cxnLst/>
            <a:rect l="l" t="t" r="r" b="b"/>
            <a:pathLst>
              <a:path w="2131060" h="1571625">
                <a:moveTo>
                  <a:pt x="0" y="0"/>
                </a:moveTo>
                <a:lnTo>
                  <a:pt x="0" y="4762"/>
                </a:lnTo>
                <a:lnTo>
                  <a:pt x="1495513" y="1571244"/>
                </a:lnTo>
                <a:lnTo>
                  <a:pt x="2130552" y="1571244"/>
                </a:lnTo>
                <a:lnTo>
                  <a:pt x="247662" y="42849"/>
                </a:lnTo>
                <a:lnTo>
                  <a:pt x="0" y="0"/>
                </a:lnTo>
                <a:close/>
              </a:path>
            </a:pathLst>
          </a:custGeom>
          <a:solidFill>
            <a:srgbClr val="9E3611"/>
          </a:solidFill>
        </p:spPr>
        <p:txBody>
          <a:bodyPr wrap="square" lIns="0" tIns="0" rIns="0" bIns="0" rtlCol="0"/>
          <a:lstStyle/>
          <a:p>
            <a:endParaRPr/>
          </a:p>
        </p:txBody>
      </p:sp>
      <p:sp>
        <p:nvSpPr>
          <p:cNvPr id="7" name="object 7"/>
          <p:cNvSpPr/>
          <p:nvPr/>
        </p:nvSpPr>
        <p:spPr>
          <a:xfrm>
            <a:off x="150873" y="5239511"/>
            <a:ext cx="1694814" cy="1618615"/>
          </a:xfrm>
          <a:custGeom>
            <a:avLst/>
            <a:gdLst/>
            <a:ahLst/>
            <a:cxnLst/>
            <a:rect l="l" t="t" r="r" b="b"/>
            <a:pathLst>
              <a:path w="1694814" h="1618615">
                <a:moveTo>
                  <a:pt x="0" y="0"/>
                </a:moveTo>
                <a:lnTo>
                  <a:pt x="1228178" y="1618488"/>
                </a:lnTo>
                <a:lnTo>
                  <a:pt x="1694688" y="1618488"/>
                </a:lnTo>
                <a:lnTo>
                  <a:pt x="291973" y="95199"/>
                </a:lnTo>
                <a:lnTo>
                  <a:pt x="244360" y="42837"/>
                </a:lnTo>
                <a:lnTo>
                  <a:pt x="249135" y="42837"/>
                </a:lnTo>
                <a:lnTo>
                  <a:pt x="249135" y="38087"/>
                </a:lnTo>
                <a:lnTo>
                  <a:pt x="244360" y="38087"/>
                </a:lnTo>
                <a:lnTo>
                  <a:pt x="0" y="0"/>
                </a:lnTo>
                <a:close/>
              </a:path>
            </a:pathLst>
          </a:custGeom>
          <a:solidFill>
            <a:srgbClr val="3E3E3E"/>
          </a:solidFill>
        </p:spPr>
        <p:txBody>
          <a:bodyPr wrap="square" lIns="0" tIns="0" rIns="0" bIns="0" rtlCol="0"/>
          <a:lstStyle/>
          <a:p>
            <a:endParaRPr/>
          </a:p>
        </p:txBody>
      </p:sp>
      <p:sp>
        <p:nvSpPr>
          <p:cNvPr id="8" name="object 8"/>
          <p:cNvSpPr txBox="1"/>
          <p:nvPr/>
        </p:nvSpPr>
        <p:spPr>
          <a:xfrm>
            <a:off x="1753553" y="568326"/>
            <a:ext cx="10004425" cy="1122680"/>
          </a:xfrm>
          <a:prstGeom prst="rect">
            <a:avLst/>
          </a:prstGeom>
        </p:spPr>
        <p:txBody>
          <a:bodyPr vert="horz" wrap="square" lIns="0" tIns="12700" rIns="0" bIns="0" rtlCol="0">
            <a:spAutoFit/>
          </a:bodyPr>
          <a:lstStyle/>
          <a:p>
            <a:pPr marL="299085" marR="5080" indent="-287020" algn="just">
              <a:lnSpc>
                <a:spcPct val="100000"/>
              </a:lnSpc>
              <a:spcBef>
                <a:spcPts val="100"/>
              </a:spcBef>
              <a:buClr>
                <a:srgbClr val="9E3611"/>
              </a:buClr>
              <a:buFont typeface="Arial"/>
              <a:buChar char="•"/>
              <a:tabLst>
                <a:tab pos="299720" algn="l"/>
              </a:tabLst>
            </a:pPr>
            <a:r>
              <a:rPr sz="2400" spc="-5" dirty="0">
                <a:latin typeface="Cambria"/>
                <a:cs typeface="Cambria"/>
              </a:rPr>
              <a:t>Marginal ridges </a:t>
            </a:r>
            <a:r>
              <a:rPr sz="2400" dirty="0">
                <a:latin typeface="Cambria"/>
                <a:cs typeface="Cambria"/>
              </a:rPr>
              <a:t>with no </a:t>
            </a:r>
            <a:r>
              <a:rPr sz="2400" spc="-5" dirty="0">
                <a:latin typeface="Cambria"/>
                <a:cs typeface="Cambria"/>
              </a:rPr>
              <a:t>occlusal </a:t>
            </a:r>
            <a:r>
              <a:rPr sz="2400" spc="-10" dirty="0">
                <a:latin typeface="Cambria"/>
                <a:cs typeface="Cambria"/>
              </a:rPr>
              <a:t>embrasures, </a:t>
            </a:r>
            <a:r>
              <a:rPr sz="2400" spc="-5" dirty="0">
                <a:latin typeface="Cambria"/>
                <a:cs typeface="Cambria"/>
              </a:rPr>
              <a:t>the </a:t>
            </a:r>
            <a:r>
              <a:rPr sz="2400" dirty="0">
                <a:latin typeface="Cambria"/>
                <a:cs typeface="Cambria"/>
              </a:rPr>
              <a:t>2 </a:t>
            </a:r>
            <a:r>
              <a:rPr sz="2400" spc="-5" dirty="0">
                <a:latin typeface="Cambria"/>
                <a:cs typeface="Cambria"/>
              </a:rPr>
              <a:t>adjacent marginal  </a:t>
            </a:r>
            <a:r>
              <a:rPr sz="2400" dirty="0">
                <a:latin typeface="Cambria"/>
                <a:cs typeface="Cambria"/>
              </a:rPr>
              <a:t>ridges will </a:t>
            </a:r>
            <a:r>
              <a:rPr sz="2400" spc="-5" dirty="0">
                <a:latin typeface="Cambria"/>
                <a:cs typeface="Cambria"/>
              </a:rPr>
              <a:t>act </a:t>
            </a:r>
            <a:r>
              <a:rPr sz="2400" spc="-10" dirty="0">
                <a:latin typeface="Cambria"/>
                <a:cs typeface="Cambria"/>
              </a:rPr>
              <a:t>like </a:t>
            </a:r>
            <a:r>
              <a:rPr sz="2400" dirty="0">
                <a:latin typeface="Cambria"/>
                <a:cs typeface="Cambria"/>
              </a:rPr>
              <a:t>a </a:t>
            </a:r>
            <a:r>
              <a:rPr sz="2400" spc="-10" dirty="0">
                <a:latin typeface="Cambria"/>
                <a:cs typeface="Cambria"/>
              </a:rPr>
              <a:t>pair </a:t>
            </a:r>
            <a:r>
              <a:rPr sz="2400" spc="-5" dirty="0">
                <a:latin typeface="Cambria"/>
                <a:cs typeface="Cambria"/>
              </a:rPr>
              <a:t>of tweezers </a:t>
            </a:r>
            <a:r>
              <a:rPr sz="2400" spc="-10" dirty="0">
                <a:latin typeface="Cambria"/>
                <a:cs typeface="Cambria"/>
              </a:rPr>
              <a:t>grasping </a:t>
            </a:r>
            <a:r>
              <a:rPr sz="2400" spc="-5" dirty="0">
                <a:latin typeface="Cambria"/>
                <a:cs typeface="Cambria"/>
              </a:rPr>
              <a:t>the </a:t>
            </a:r>
            <a:r>
              <a:rPr sz="2400" spc="-10" dirty="0">
                <a:latin typeface="Cambria"/>
                <a:cs typeface="Cambria"/>
              </a:rPr>
              <a:t>food </a:t>
            </a:r>
            <a:r>
              <a:rPr sz="2400" spc="-5" dirty="0">
                <a:latin typeface="Cambria"/>
                <a:cs typeface="Cambria"/>
              </a:rPr>
              <a:t>substance </a:t>
            </a:r>
            <a:r>
              <a:rPr sz="2400" dirty="0">
                <a:latin typeface="Cambria"/>
                <a:cs typeface="Cambria"/>
              </a:rPr>
              <a:t>passing  </a:t>
            </a:r>
            <a:r>
              <a:rPr sz="2400" spc="-25" dirty="0">
                <a:latin typeface="Cambria"/>
                <a:cs typeface="Cambria"/>
              </a:rPr>
              <a:t>over</a:t>
            </a:r>
            <a:r>
              <a:rPr sz="2400" spc="-15" dirty="0">
                <a:latin typeface="Cambria"/>
                <a:cs typeface="Cambria"/>
              </a:rPr>
              <a:t> </a:t>
            </a:r>
            <a:r>
              <a:rPr sz="2400" spc="10" dirty="0">
                <a:latin typeface="Cambria"/>
                <a:cs typeface="Cambria"/>
              </a:rPr>
              <a:t>it.</a:t>
            </a:r>
            <a:endParaRPr sz="2400">
              <a:latin typeface="Cambria"/>
              <a:cs typeface="Cambria"/>
            </a:endParaRPr>
          </a:p>
        </p:txBody>
      </p:sp>
      <p:sp>
        <p:nvSpPr>
          <p:cNvPr id="9" name="object 9"/>
          <p:cNvSpPr/>
          <p:nvPr/>
        </p:nvSpPr>
        <p:spPr>
          <a:xfrm>
            <a:off x="3691127" y="2020823"/>
            <a:ext cx="5614415" cy="4041647"/>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3755123" y="2081889"/>
            <a:ext cx="5431548" cy="3861709"/>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3736085" y="2065782"/>
            <a:ext cx="5469890" cy="3896995"/>
          </a:xfrm>
          <a:custGeom>
            <a:avLst/>
            <a:gdLst/>
            <a:ahLst/>
            <a:cxnLst/>
            <a:rect l="l" t="t" r="r" b="b"/>
            <a:pathLst>
              <a:path w="5469890" h="3896995">
                <a:moveTo>
                  <a:pt x="5469636" y="3896867"/>
                </a:moveTo>
                <a:lnTo>
                  <a:pt x="0" y="3896867"/>
                </a:lnTo>
                <a:lnTo>
                  <a:pt x="0" y="0"/>
                </a:lnTo>
                <a:lnTo>
                  <a:pt x="5469636" y="0"/>
                </a:lnTo>
                <a:lnTo>
                  <a:pt x="5469636" y="3896867"/>
                </a:lnTo>
                <a:close/>
              </a:path>
            </a:pathLst>
          </a:custGeom>
          <a:ln w="38100">
            <a:solidFill>
              <a:srgbClr val="000000"/>
            </a:solidFill>
          </a:ln>
        </p:spPr>
        <p:txBody>
          <a:bodyPr wrap="square" lIns="0" tIns="0" rIns="0" bIns="0" rtlCol="0"/>
          <a:lstStyle/>
          <a:p>
            <a:endParaRPr/>
          </a:p>
        </p:txBody>
      </p:sp>
      <p:sp>
        <p:nvSpPr>
          <p:cNvPr id="12" name="object 12"/>
          <p:cNvSpPr/>
          <p:nvPr/>
        </p:nvSpPr>
        <p:spPr>
          <a:xfrm>
            <a:off x="6142286" y="2113302"/>
            <a:ext cx="384175" cy="902335"/>
          </a:xfrm>
          <a:custGeom>
            <a:avLst/>
            <a:gdLst/>
            <a:ahLst/>
            <a:cxnLst/>
            <a:rect l="l" t="t" r="r" b="b"/>
            <a:pathLst>
              <a:path w="384175" h="902335">
                <a:moveTo>
                  <a:pt x="169882" y="7261"/>
                </a:moveTo>
                <a:lnTo>
                  <a:pt x="144816" y="17510"/>
                </a:lnTo>
                <a:lnTo>
                  <a:pt x="122186" y="42648"/>
                </a:lnTo>
                <a:lnTo>
                  <a:pt x="104876" y="80534"/>
                </a:lnTo>
                <a:lnTo>
                  <a:pt x="94609" y="83671"/>
                </a:lnTo>
                <a:lnTo>
                  <a:pt x="66052" y="109719"/>
                </a:lnTo>
                <a:lnTo>
                  <a:pt x="41338" y="181744"/>
                </a:lnTo>
                <a:lnTo>
                  <a:pt x="41581" y="220154"/>
                </a:lnTo>
                <a:lnTo>
                  <a:pt x="50876" y="253978"/>
                </a:lnTo>
                <a:lnTo>
                  <a:pt x="45350" y="260086"/>
                </a:lnTo>
                <a:lnTo>
                  <a:pt x="20401" y="317769"/>
                </a:lnTo>
                <a:lnTo>
                  <a:pt x="17691" y="352878"/>
                </a:lnTo>
                <a:lnTo>
                  <a:pt x="22809" y="384841"/>
                </a:lnTo>
                <a:lnTo>
                  <a:pt x="35610" y="409604"/>
                </a:lnTo>
                <a:lnTo>
                  <a:pt x="31612" y="415086"/>
                </a:lnTo>
                <a:lnTo>
                  <a:pt x="7240" y="475281"/>
                </a:lnTo>
                <a:lnTo>
                  <a:pt x="3290" y="518211"/>
                </a:lnTo>
                <a:lnTo>
                  <a:pt x="8925" y="557707"/>
                </a:lnTo>
                <a:lnTo>
                  <a:pt x="24041" y="588788"/>
                </a:lnTo>
                <a:lnTo>
                  <a:pt x="15046" y="609153"/>
                </a:lnTo>
                <a:lnTo>
                  <a:pt x="7958" y="631073"/>
                </a:lnTo>
                <a:lnTo>
                  <a:pt x="2900" y="654078"/>
                </a:lnTo>
                <a:lnTo>
                  <a:pt x="0" y="677701"/>
                </a:lnTo>
                <a:lnTo>
                  <a:pt x="2337" y="732292"/>
                </a:lnTo>
                <a:lnTo>
                  <a:pt x="16578" y="775829"/>
                </a:lnTo>
                <a:lnTo>
                  <a:pt x="40417" y="803976"/>
                </a:lnTo>
                <a:lnTo>
                  <a:pt x="71551" y="812397"/>
                </a:lnTo>
                <a:lnTo>
                  <a:pt x="72605" y="813337"/>
                </a:lnTo>
                <a:lnTo>
                  <a:pt x="74480" y="854431"/>
                </a:lnTo>
                <a:lnTo>
                  <a:pt x="105014" y="901006"/>
                </a:lnTo>
                <a:lnTo>
                  <a:pt x="125141" y="901816"/>
                </a:lnTo>
                <a:lnTo>
                  <a:pt x="145317" y="889451"/>
                </a:lnTo>
                <a:lnTo>
                  <a:pt x="163106" y="864607"/>
                </a:lnTo>
                <a:lnTo>
                  <a:pt x="240906" y="864607"/>
                </a:lnTo>
                <a:lnTo>
                  <a:pt x="254012" y="836382"/>
                </a:lnTo>
                <a:lnTo>
                  <a:pt x="261200" y="800535"/>
                </a:lnTo>
                <a:lnTo>
                  <a:pt x="263105" y="799075"/>
                </a:lnTo>
                <a:lnTo>
                  <a:pt x="290634" y="769132"/>
                </a:lnTo>
                <a:lnTo>
                  <a:pt x="311988" y="728900"/>
                </a:lnTo>
                <a:lnTo>
                  <a:pt x="326094" y="681949"/>
                </a:lnTo>
                <a:lnTo>
                  <a:pt x="331878" y="631853"/>
                </a:lnTo>
                <a:lnTo>
                  <a:pt x="328269" y="582184"/>
                </a:lnTo>
                <a:lnTo>
                  <a:pt x="341370" y="568605"/>
                </a:lnTo>
                <a:lnTo>
                  <a:pt x="353210" y="551874"/>
                </a:lnTo>
                <a:lnTo>
                  <a:pt x="363543" y="532398"/>
                </a:lnTo>
                <a:lnTo>
                  <a:pt x="372122" y="510582"/>
                </a:lnTo>
                <a:lnTo>
                  <a:pt x="383652" y="455184"/>
                </a:lnTo>
                <a:lnTo>
                  <a:pt x="382485" y="402044"/>
                </a:lnTo>
                <a:lnTo>
                  <a:pt x="369479" y="357091"/>
                </a:lnTo>
                <a:lnTo>
                  <a:pt x="345490" y="326254"/>
                </a:lnTo>
                <a:lnTo>
                  <a:pt x="352163" y="312210"/>
                </a:lnTo>
                <a:lnTo>
                  <a:pt x="357768" y="297125"/>
                </a:lnTo>
                <a:lnTo>
                  <a:pt x="362235" y="281218"/>
                </a:lnTo>
                <a:lnTo>
                  <a:pt x="365493" y="264710"/>
                </a:lnTo>
                <a:lnTo>
                  <a:pt x="367529" y="216725"/>
                </a:lnTo>
                <a:lnTo>
                  <a:pt x="358938" y="175830"/>
                </a:lnTo>
                <a:lnTo>
                  <a:pt x="341306" y="146282"/>
                </a:lnTo>
                <a:lnTo>
                  <a:pt x="316217" y="132337"/>
                </a:lnTo>
                <a:lnTo>
                  <a:pt x="316825" y="114199"/>
                </a:lnTo>
                <a:lnTo>
                  <a:pt x="310540" y="63643"/>
                </a:lnTo>
                <a:lnTo>
                  <a:pt x="292155" y="23006"/>
                </a:lnTo>
                <a:lnTo>
                  <a:pt x="288980" y="20412"/>
                </a:lnTo>
                <a:lnTo>
                  <a:pt x="202031" y="20412"/>
                </a:lnTo>
                <a:lnTo>
                  <a:pt x="199644" y="17961"/>
                </a:lnTo>
                <a:lnTo>
                  <a:pt x="197129" y="15828"/>
                </a:lnTo>
                <a:lnTo>
                  <a:pt x="194500" y="14037"/>
                </a:lnTo>
                <a:lnTo>
                  <a:pt x="169882" y="7261"/>
                </a:lnTo>
                <a:close/>
              </a:path>
              <a:path w="384175" h="902335">
                <a:moveTo>
                  <a:pt x="240906" y="864607"/>
                </a:moveTo>
                <a:lnTo>
                  <a:pt x="163106" y="864607"/>
                </a:lnTo>
                <a:lnTo>
                  <a:pt x="170266" y="877912"/>
                </a:lnTo>
                <a:lnTo>
                  <a:pt x="179135" y="887581"/>
                </a:lnTo>
                <a:lnTo>
                  <a:pt x="189368" y="893335"/>
                </a:lnTo>
                <a:lnTo>
                  <a:pt x="200621" y="894896"/>
                </a:lnTo>
                <a:lnTo>
                  <a:pt x="221776" y="886596"/>
                </a:lnTo>
                <a:lnTo>
                  <a:pt x="240222" y="866080"/>
                </a:lnTo>
                <a:lnTo>
                  <a:pt x="240906" y="864607"/>
                </a:lnTo>
                <a:close/>
              </a:path>
              <a:path w="384175" h="902335">
                <a:moveTo>
                  <a:pt x="234411" y="0"/>
                </a:moveTo>
                <a:lnTo>
                  <a:pt x="202031" y="20412"/>
                </a:lnTo>
                <a:lnTo>
                  <a:pt x="288980" y="20412"/>
                </a:lnTo>
                <a:lnTo>
                  <a:pt x="265615" y="1327"/>
                </a:lnTo>
                <a:lnTo>
                  <a:pt x="234411" y="0"/>
                </a:lnTo>
                <a:close/>
              </a:path>
            </a:pathLst>
          </a:custGeom>
          <a:solidFill>
            <a:srgbClr val="A6ECC2"/>
          </a:solidFill>
        </p:spPr>
        <p:txBody>
          <a:bodyPr wrap="square" lIns="0" tIns="0" rIns="0" bIns="0" rtlCol="0"/>
          <a:lstStyle/>
          <a:p>
            <a:endParaRPr/>
          </a:p>
        </p:txBody>
      </p:sp>
      <p:sp>
        <p:nvSpPr>
          <p:cNvPr id="13" name="object 13"/>
          <p:cNvSpPr/>
          <p:nvPr/>
        </p:nvSpPr>
        <p:spPr>
          <a:xfrm>
            <a:off x="6142286" y="2113302"/>
            <a:ext cx="384175" cy="902335"/>
          </a:xfrm>
          <a:custGeom>
            <a:avLst/>
            <a:gdLst/>
            <a:ahLst/>
            <a:cxnLst/>
            <a:rect l="l" t="t" r="r" b="b"/>
            <a:pathLst>
              <a:path w="384175" h="902335">
                <a:moveTo>
                  <a:pt x="71551" y="812397"/>
                </a:moveTo>
                <a:lnTo>
                  <a:pt x="40417" y="803976"/>
                </a:lnTo>
                <a:lnTo>
                  <a:pt x="16578" y="775829"/>
                </a:lnTo>
                <a:lnTo>
                  <a:pt x="2337" y="732292"/>
                </a:lnTo>
                <a:lnTo>
                  <a:pt x="0" y="677701"/>
                </a:lnTo>
                <a:lnTo>
                  <a:pt x="2900" y="654078"/>
                </a:lnTo>
                <a:lnTo>
                  <a:pt x="7958" y="631073"/>
                </a:lnTo>
                <a:lnTo>
                  <a:pt x="15046" y="609153"/>
                </a:lnTo>
                <a:lnTo>
                  <a:pt x="24041" y="588788"/>
                </a:lnTo>
                <a:lnTo>
                  <a:pt x="8925" y="557707"/>
                </a:lnTo>
                <a:lnTo>
                  <a:pt x="3290" y="518211"/>
                </a:lnTo>
                <a:lnTo>
                  <a:pt x="7240" y="475281"/>
                </a:lnTo>
                <a:lnTo>
                  <a:pt x="20878" y="433899"/>
                </a:lnTo>
                <a:lnTo>
                  <a:pt x="24234" y="427260"/>
                </a:lnTo>
                <a:lnTo>
                  <a:pt x="27816" y="420980"/>
                </a:lnTo>
                <a:lnTo>
                  <a:pt x="31612" y="415086"/>
                </a:lnTo>
                <a:lnTo>
                  <a:pt x="35610" y="409604"/>
                </a:lnTo>
                <a:lnTo>
                  <a:pt x="22809" y="384841"/>
                </a:lnTo>
                <a:lnTo>
                  <a:pt x="17691" y="352878"/>
                </a:lnTo>
                <a:lnTo>
                  <a:pt x="20401" y="317769"/>
                </a:lnTo>
                <a:lnTo>
                  <a:pt x="31089" y="283569"/>
                </a:lnTo>
                <a:lnTo>
                  <a:pt x="35408" y="274954"/>
                </a:lnTo>
                <a:lnTo>
                  <a:pt x="40178" y="267102"/>
                </a:lnTo>
                <a:lnTo>
                  <a:pt x="45350" y="260086"/>
                </a:lnTo>
                <a:lnTo>
                  <a:pt x="50876" y="253978"/>
                </a:lnTo>
                <a:lnTo>
                  <a:pt x="41581" y="220154"/>
                </a:lnTo>
                <a:lnTo>
                  <a:pt x="41338" y="181744"/>
                </a:lnTo>
                <a:lnTo>
                  <a:pt x="49658" y="143386"/>
                </a:lnTo>
                <a:lnTo>
                  <a:pt x="74976" y="98431"/>
                </a:lnTo>
                <a:lnTo>
                  <a:pt x="104876" y="80534"/>
                </a:lnTo>
                <a:lnTo>
                  <a:pt x="122186" y="42648"/>
                </a:lnTo>
                <a:lnTo>
                  <a:pt x="144816" y="17510"/>
                </a:lnTo>
                <a:lnTo>
                  <a:pt x="169882" y="7261"/>
                </a:lnTo>
                <a:lnTo>
                  <a:pt x="194500" y="14037"/>
                </a:lnTo>
                <a:lnTo>
                  <a:pt x="197129" y="15828"/>
                </a:lnTo>
                <a:lnTo>
                  <a:pt x="199644" y="17961"/>
                </a:lnTo>
                <a:lnTo>
                  <a:pt x="202031" y="20412"/>
                </a:lnTo>
                <a:lnTo>
                  <a:pt x="234411" y="0"/>
                </a:lnTo>
                <a:lnTo>
                  <a:pt x="292155" y="23006"/>
                </a:lnTo>
                <a:lnTo>
                  <a:pt x="310540" y="63643"/>
                </a:lnTo>
                <a:lnTo>
                  <a:pt x="316825" y="114199"/>
                </a:lnTo>
                <a:lnTo>
                  <a:pt x="316217" y="132337"/>
                </a:lnTo>
                <a:lnTo>
                  <a:pt x="341306" y="146282"/>
                </a:lnTo>
                <a:lnTo>
                  <a:pt x="358938" y="175830"/>
                </a:lnTo>
                <a:lnTo>
                  <a:pt x="367529" y="216725"/>
                </a:lnTo>
                <a:lnTo>
                  <a:pt x="365493" y="264710"/>
                </a:lnTo>
                <a:lnTo>
                  <a:pt x="362235" y="281218"/>
                </a:lnTo>
                <a:lnTo>
                  <a:pt x="357768" y="297125"/>
                </a:lnTo>
                <a:lnTo>
                  <a:pt x="352163" y="312210"/>
                </a:lnTo>
                <a:lnTo>
                  <a:pt x="345490" y="326254"/>
                </a:lnTo>
                <a:lnTo>
                  <a:pt x="369479" y="357091"/>
                </a:lnTo>
                <a:lnTo>
                  <a:pt x="382485" y="402044"/>
                </a:lnTo>
                <a:lnTo>
                  <a:pt x="383652" y="455184"/>
                </a:lnTo>
                <a:lnTo>
                  <a:pt x="372122" y="510582"/>
                </a:lnTo>
                <a:lnTo>
                  <a:pt x="363543" y="532398"/>
                </a:lnTo>
                <a:lnTo>
                  <a:pt x="353210" y="551874"/>
                </a:lnTo>
                <a:lnTo>
                  <a:pt x="341370" y="568605"/>
                </a:lnTo>
                <a:lnTo>
                  <a:pt x="328269" y="582184"/>
                </a:lnTo>
                <a:lnTo>
                  <a:pt x="331878" y="631853"/>
                </a:lnTo>
                <a:lnTo>
                  <a:pt x="326094" y="681949"/>
                </a:lnTo>
                <a:lnTo>
                  <a:pt x="311988" y="728900"/>
                </a:lnTo>
                <a:lnTo>
                  <a:pt x="290634" y="769132"/>
                </a:lnTo>
                <a:lnTo>
                  <a:pt x="263105" y="799075"/>
                </a:lnTo>
                <a:lnTo>
                  <a:pt x="261835" y="800053"/>
                </a:lnTo>
                <a:lnTo>
                  <a:pt x="261200" y="800535"/>
                </a:lnTo>
                <a:lnTo>
                  <a:pt x="254012" y="836382"/>
                </a:lnTo>
                <a:lnTo>
                  <a:pt x="240222" y="866080"/>
                </a:lnTo>
                <a:lnTo>
                  <a:pt x="221776" y="886596"/>
                </a:lnTo>
                <a:lnTo>
                  <a:pt x="200621" y="894896"/>
                </a:lnTo>
                <a:lnTo>
                  <a:pt x="189368" y="893335"/>
                </a:lnTo>
                <a:lnTo>
                  <a:pt x="179135" y="887581"/>
                </a:lnTo>
                <a:lnTo>
                  <a:pt x="170266" y="877912"/>
                </a:lnTo>
                <a:lnTo>
                  <a:pt x="163106" y="864607"/>
                </a:lnTo>
                <a:lnTo>
                  <a:pt x="145317" y="889451"/>
                </a:lnTo>
                <a:lnTo>
                  <a:pt x="125141" y="901816"/>
                </a:lnTo>
                <a:lnTo>
                  <a:pt x="105014" y="901006"/>
                </a:lnTo>
                <a:lnTo>
                  <a:pt x="87376" y="886324"/>
                </a:lnTo>
                <a:lnTo>
                  <a:pt x="79629" y="871919"/>
                </a:lnTo>
                <a:lnTo>
                  <a:pt x="74480" y="854431"/>
                </a:lnTo>
                <a:lnTo>
                  <a:pt x="72086" y="834642"/>
                </a:lnTo>
                <a:lnTo>
                  <a:pt x="72605" y="813337"/>
                </a:lnTo>
                <a:lnTo>
                  <a:pt x="71551" y="812397"/>
                </a:lnTo>
                <a:close/>
              </a:path>
            </a:pathLst>
          </a:custGeom>
          <a:ln w="15875">
            <a:solidFill>
              <a:srgbClr val="9B320E"/>
            </a:solidFill>
          </a:ln>
        </p:spPr>
        <p:txBody>
          <a:bodyPr wrap="square" lIns="0" tIns="0" rIns="0" bIns="0" rtlCol="0"/>
          <a:lstStyle/>
          <a:p>
            <a:endParaRPr/>
          </a:p>
        </p:txBody>
      </p:sp>
      <p:sp>
        <p:nvSpPr>
          <p:cNvPr id="14" name="object 14"/>
          <p:cNvSpPr/>
          <p:nvPr/>
        </p:nvSpPr>
        <p:spPr>
          <a:xfrm>
            <a:off x="6304076" y="2924773"/>
            <a:ext cx="15240" cy="52069"/>
          </a:xfrm>
          <a:custGeom>
            <a:avLst/>
            <a:gdLst/>
            <a:ahLst/>
            <a:cxnLst/>
            <a:rect l="l" t="t" r="r" b="b"/>
            <a:pathLst>
              <a:path w="15239" h="52069">
                <a:moveTo>
                  <a:pt x="15011" y="0"/>
                </a:moveTo>
                <a:lnTo>
                  <a:pt x="12912" y="13834"/>
                </a:lnTo>
                <a:lnTo>
                  <a:pt x="9667" y="27257"/>
                </a:lnTo>
                <a:lnTo>
                  <a:pt x="5342" y="40037"/>
                </a:lnTo>
                <a:lnTo>
                  <a:pt x="0" y="51943"/>
                </a:lnTo>
              </a:path>
            </a:pathLst>
          </a:custGeom>
          <a:ln w="15875">
            <a:solidFill>
              <a:srgbClr val="9B320E"/>
            </a:solidFill>
          </a:ln>
        </p:spPr>
        <p:txBody>
          <a:bodyPr wrap="square" lIns="0" tIns="0" rIns="0" bIns="0" rtlCol="0"/>
          <a:lstStyle/>
          <a:p>
            <a:endParaRPr/>
          </a:p>
        </p:txBody>
      </p:sp>
      <p:sp>
        <p:nvSpPr>
          <p:cNvPr id="15" name="object 15"/>
          <p:cNvSpPr/>
          <p:nvPr/>
        </p:nvSpPr>
        <p:spPr>
          <a:xfrm>
            <a:off x="6401879" y="2889581"/>
            <a:ext cx="1270" cy="24130"/>
          </a:xfrm>
          <a:custGeom>
            <a:avLst/>
            <a:gdLst/>
            <a:ahLst/>
            <a:cxnLst/>
            <a:rect l="l" t="t" r="r" b="b"/>
            <a:pathLst>
              <a:path w="1270" h="24130">
                <a:moveTo>
                  <a:pt x="215" y="0"/>
                </a:moveTo>
                <a:lnTo>
                  <a:pt x="761" y="7696"/>
                </a:lnTo>
                <a:lnTo>
                  <a:pt x="685" y="15659"/>
                </a:lnTo>
                <a:lnTo>
                  <a:pt x="0" y="23698"/>
                </a:lnTo>
              </a:path>
            </a:pathLst>
          </a:custGeom>
          <a:ln w="15875">
            <a:solidFill>
              <a:srgbClr val="9B320E"/>
            </a:solidFill>
          </a:ln>
        </p:spPr>
        <p:txBody>
          <a:bodyPr wrap="square" lIns="0" tIns="0" rIns="0" bIns="0" rtlCol="0"/>
          <a:lstStyle/>
          <a:p>
            <a:endParaRPr/>
          </a:p>
        </p:txBody>
      </p:sp>
      <p:sp>
        <p:nvSpPr>
          <p:cNvPr id="16" name="object 16"/>
          <p:cNvSpPr/>
          <p:nvPr/>
        </p:nvSpPr>
        <p:spPr>
          <a:xfrm>
            <a:off x="6451765" y="2695309"/>
            <a:ext cx="17780" cy="12065"/>
          </a:xfrm>
          <a:custGeom>
            <a:avLst/>
            <a:gdLst/>
            <a:ahLst/>
            <a:cxnLst/>
            <a:rect l="l" t="t" r="r" b="b"/>
            <a:pathLst>
              <a:path w="17779" h="12064">
                <a:moveTo>
                  <a:pt x="17271" y="0"/>
                </a:moveTo>
                <a:lnTo>
                  <a:pt x="11671" y="4864"/>
                </a:lnTo>
                <a:lnTo>
                  <a:pt x="5880" y="8775"/>
                </a:lnTo>
                <a:lnTo>
                  <a:pt x="0" y="11658"/>
                </a:lnTo>
              </a:path>
            </a:pathLst>
          </a:custGeom>
          <a:ln w="15875">
            <a:solidFill>
              <a:srgbClr val="9B320E"/>
            </a:solidFill>
          </a:ln>
        </p:spPr>
        <p:txBody>
          <a:bodyPr wrap="square" lIns="0" tIns="0" rIns="0" bIns="0" rtlCol="0"/>
          <a:lstStyle/>
          <a:p>
            <a:endParaRPr/>
          </a:p>
        </p:txBody>
      </p:sp>
      <p:sp>
        <p:nvSpPr>
          <p:cNvPr id="17" name="object 17"/>
          <p:cNvSpPr/>
          <p:nvPr/>
        </p:nvSpPr>
        <p:spPr>
          <a:xfrm>
            <a:off x="6470700" y="2431149"/>
            <a:ext cx="15875" cy="8255"/>
          </a:xfrm>
          <a:custGeom>
            <a:avLst/>
            <a:gdLst/>
            <a:ahLst/>
            <a:cxnLst/>
            <a:rect l="l" t="t" r="r" b="b"/>
            <a:pathLst>
              <a:path w="15875" h="8255">
                <a:moveTo>
                  <a:pt x="0" y="0"/>
                </a:moveTo>
                <a:lnTo>
                  <a:pt x="5499" y="1689"/>
                </a:lnTo>
                <a:lnTo>
                  <a:pt x="10782" y="4406"/>
                </a:lnTo>
                <a:lnTo>
                  <a:pt x="15760" y="8115"/>
                </a:lnTo>
              </a:path>
            </a:pathLst>
          </a:custGeom>
          <a:ln w="15875">
            <a:solidFill>
              <a:srgbClr val="9B320E"/>
            </a:solidFill>
          </a:ln>
        </p:spPr>
        <p:txBody>
          <a:bodyPr wrap="square" lIns="0" tIns="0" rIns="0" bIns="0" rtlCol="0"/>
          <a:lstStyle/>
          <a:p>
            <a:endParaRPr/>
          </a:p>
        </p:txBody>
      </p:sp>
      <p:sp>
        <p:nvSpPr>
          <p:cNvPr id="18" name="object 18"/>
          <p:cNvSpPr/>
          <p:nvPr/>
        </p:nvSpPr>
        <p:spPr>
          <a:xfrm>
            <a:off x="6384988" y="2245983"/>
            <a:ext cx="73025" cy="59055"/>
          </a:xfrm>
          <a:custGeom>
            <a:avLst/>
            <a:gdLst/>
            <a:ahLst/>
            <a:cxnLst/>
            <a:rect l="l" t="t" r="r" b="b"/>
            <a:pathLst>
              <a:path w="73025" h="59055">
                <a:moveTo>
                  <a:pt x="0" y="58572"/>
                </a:moveTo>
                <a:lnTo>
                  <a:pt x="15189" y="31850"/>
                </a:lnTo>
                <a:lnTo>
                  <a:pt x="33083" y="12569"/>
                </a:lnTo>
                <a:lnTo>
                  <a:pt x="52549" y="1647"/>
                </a:lnTo>
                <a:lnTo>
                  <a:pt x="72453" y="0"/>
                </a:lnTo>
              </a:path>
            </a:pathLst>
          </a:custGeom>
          <a:ln w="15875">
            <a:solidFill>
              <a:srgbClr val="9B320E"/>
            </a:solidFill>
          </a:ln>
        </p:spPr>
        <p:txBody>
          <a:bodyPr wrap="square" lIns="0" tIns="0" rIns="0" bIns="0" rtlCol="0"/>
          <a:lstStyle/>
          <a:p>
            <a:endParaRPr/>
          </a:p>
        </p:txBody>
      </p:sp>
      <p:sp>
        <p:nvSpPr>
          <p:cNvPr id="19" name="object 19"/>
          <p:cNvSpPr/>
          <p:nvPr/>
        </p:nvSpPr>
        <p:spPr>
          <a:xfrm>
            <a:off x="6343332" y="2133994"/>
            <a:ext cx="19050" cy="34290"/>
          </a:xfrm>
          <a:custGeom>
            <a:avLst/>
            <a:gdLst/>
            <a:ahLst/>
            <a:cxnLst/>
            <a:rect l="l" t="t" r="r" b="b"/>
            <a:pathLst>
              <a:path w="19050" h="34289">
                <a:moveTo>
                  <a:pt x="0" y="0"/>
                </a:moveTo>
                <a:lnTo>
                  <a:pt x="5662" y="6751"/>
                </a:lnTo>
                <a:lnTo>
                  <a:pt x="10691" y="14698"/>
                </a:lnTo>
                <a:lnTo>
                  <a:pt x="15042" y="23758"/>
                </a:lnTo>
                <a:lnTo>
                  <a:pt x="18669" y="33845"/>
                </a:lnTo>
              </a:path>
            </a:pathLst>
          </a:custGeom>
          <a:ln w="15875">
            <a:solidFill>
              <a:srgbClr val="9B320E"/>
            </a:solidFill>
          </a:ln>
        </p:spPr>
        <p:txBody>
          <a:bodyPr wrap="square" lIns="0" tIns="0" rIns="0" bIns="0" rtlCol="0"/>
          <a:lstStyle/>
          <a:p>
            <a:endParaRPr/>
          </a:p>
        </p:txBody>
      </p:sp>
      <p:sp>
        <p:nvSpPr>
          <p:cNvPr id="20" name="object 20"/>
          <p:cNvSpPr/>
          <p:nvPr/>
        </p:nvSpPr>
        <p:spPr>
          <a:xfrm>
            <a:off x="6245872" y="2192922"/>
            <a:ext cx="11430" cy="1270"/>
          </a:xfrm>
          <a:custGeom>
            <a:avLst/>
            <a:gdLst/>
            <a:ahLst/>
            <a:cxnLst/>
            <a:rect l="l" t="t" r="r" b="b"/>
            <a:pathLst>
              <a:path w="11429" h="1269">
                <a:moveTo>
                  <a:pt x="0" y="596"/>
                </a:moveTo>
                <a:lnTo>
                  <a:pt x="3809" y="0"/>
                </a:lnTo>
                <a:lnTo>
                  <a:pt x="7569" y="25"/>
                </a:lnTo>
                <a:lnTo>
                  <a:pt x="11239" y="673"/>
                </a:lnTo>
              </a:path>
            </a:pathLst>
          </a:custGeom>
          <a:ln w="15875">
            <a:solidFill>
              <a:srgbClr val="9B320E"/>
            </a:solidFill>
          </a:ln>
        </p:spPr>
        <p:txBody>
          <a:bodyPr wrap="square" lIns="0" tIns="0" rIns="0" bIns="0" rtlCol="0"/>
          <a:lstStyle/>
          <a:p>
            <a:endParaRPr/>
          </a:p>
        </p:txBody>
      </p:sp>
      <p:sp>
        <p:nvSpPr>
          <p:cNvPr id="21" name="object 21"/>
          <p:cNvSpPr/>
          <p:nvPr/>
        </p:nvSpPr>
        <p:spPr>
          <a:xfrm>
            <a:off x="6191897" y="2367382"/>
            <a:ext cx="12065" cy="17780"/>
          </a:xfrm>
          <a:custGeom>
            <a:avLst/>
            <a:gdLst/>
            <a:ahLst/>
            <a:cxnLst/>
            <a:rect l="l" t="t" r="r" b="b"/>
            <a:pathLst>
              <a:path w="12064" h="17780">
                <a:moveTo>
                  <a:pt x="11645" y="17653"/>
                </a:moveTo>
                <a:lnTo>
                  <a:pt x="7175" y="12928"/>
                </a:lnTo>
                <a:lnTo>
                  <a:pt x="3251" y="6985"/>
                </a:lnTo>
                <a:lnTo>
                  <a:pt x="0" y="0"/>
                </a:lnTo>
              </a:path>
            </a:pathLst>
          </a:custGeom>
          <a:ln w="15875">
            <a:solidFill>
              <a:srgbClr val="9B320E"/>
            </a:solidFill>
          </a:ln>
        </p:spPr>
        <p:txBody>
          <a:bodyPr wrap="square" lIns="0" tIns="0" rIns="0" bIns="0" rtlCol="0"/>
          <a:lstStyle/>
          <a:p>
            <a:endParaRPr/>
          </a:p>
        </p:txBody>
      </p:sp>
      <p:sp>
        <p:nvSpPr>
          <p:cNvPr id="22" name="object 22"/>
          <p:cNvSpPr/>
          <p:nvPr/>
        </p:nvSpPr>
        <p:spPr>
          <a:xfrm>
            <a:off x="6177153" y="2521853"/>
            <a:ext cx="11430" cy="9525"/>
          </a:xfrm>
          <a:custGeom>
            <a:avLst/>
            <a:gdLst/>
            <a:ahLst/>
            <a:cxnLst/>
            <a:rect l="l" t="t" r="r" b="b"/>
            <a:pathLst>
              <a:path w="11429" h="9525">
                <a:moveTo>
                  <a:pt x="10934" y="9359"/>
                </a:moveTo>
                <a:lnTo>
                  <a:pt x="6997" y="7111"/>
                </a:lnTo>
                <a:lnTo>
                  <a:pt x="3314" y="3962"/>
                </a:lnTo>
                <a:lnTo>
                  <a:pt x="0" y="0"/>
                </a:lnTo>
              </a:path>
            </a:pathLst>
          </a:custGeom>
          <a:ln w="15875">
            <a:solidFill>
              <a:srgbClr val="9B320E"/>
            </a:solidFill>
          </a:ln>
        </p:spPr>
        <p:txBody>
          <a:bodyPr wrap="square" lIns="0" tIns="0" rIns="0" bIns="0" rtlCol="0"/>
          <a:lstStyle/>
          <a:p>
            <a:endParaRPr/>
          </a:p>
        </p:txBody>
      </p:sp>
      <p:sp>
        <p:nvSpPr>
          <p:cNvPr id="23" name="object 23"/>
          <p:cNvSpPr/>
          <p:nvPr/>
        </p:nvSpPr>
        <p:spPr>
          <a:xfrm>
            <a:off x="6166218" y="2676767"/>
            <a:ext cx="16510" cy="26034"/>
          </a:xfrm>
          <a:custGeom>
            <a:avLst/>
            <a:gdLst/>
            <a:ahLst/>
            <a:cxnLst/>
            <a:rect l="l" t="t" r="r" b="b"/>
            <a:pathLst>
              <a:path w="16510" h="26035">
                <a:moveTo>
                  <a:pt x="0" y="25412"/>
                </a:moveTo>
                <a:lnTo>
                  <a:pt x="3684" y="18543"/>
                </a:lnTo>
                <a:lnTo>
                  <a:pt x="7567" y="12006"/>
                </a:lnTo>
                <a:lnTo>
                  <a:pt x="11638" y="5819"/>
                </a:lnTo>
                <a:lnTo>
                  <a:pt x="15887" y="0"/>
                </a:lnTo>
              </a:path>
            </a:pathLst>
          </a:custGeom>
          <a:ln w="15875">
            <a:solidFill>
              <a:srgbClr val="9B320E"/>
            </a:solidFill>
          </a:ln>
        </p:spPr>
        <p:txBody>
          <a:bodyPr wrap="square" lIns="0" tIns="0" rIns="0" bIns="0" rtlCol="0"/>
          <a:lstStyle/>
          <a:p>
            <a:endParaRPr/>
          </a:p>
        </p:txBody>
      </p:sp>
      <p:sp>
        <p:nvSpPr>
          <p:cNvPr id="24" name="object 24"/>
          <p:cNvSpPr/>
          <p:nvPr/>
        </p:nvSpPr>
        <p:spPr>
          <a:xfrm>
            <a:off x="6213843" y="2922830"/>
            <a:ext cx="13335" cy="3175"/>
          </a:xfrm>
          <a:custGeom>
            <a:avLst/>
            <a:gdLst/>
            <a:ahLst/>
            <a:cxnLst/>
            <a:rect l="l" t="t" r="r" b="b"/>
            <a:pathLst>
              <a:path w="13335" h="3175">
                <a:moveTo>
                  <a:pt x="13068" y="0"/>
                </a:moveTo>
                <a:lnTo>
                  <a:pt x="8699" y="1549"/>
                </a:lnTo>
                <a:lnTo>
                  <a:pt x="4330" y="2501"/>
                </a:lnTo>
                <a:lnTo>
                  <a:pt x="0" y="2870"/>
                </a:lnTo>
              </a:path>
            </a:pathLst>
          </a:custGeom>
          <a:ln w="15875">
            <a:solidFill>
              <a:srgbClr val="9B320E"/>
            </a:solidFill>
          </a:ln>
        </p:spPr>
        <p:txBody>
          <a:bodyPr wrap="square" lIns="0" tIns="0" rIns="0" bIns="0" rtlCol="0"/>
          <a:lstStyle/>
          <a:p>
            <a:endParaRPr/>
          </a:p>
        </p:txBody>
      </p:sp>
      <p:sp>
        <p:nvSpPr>
          <p:cNvPr id="25" name="object 25"/>
          <p:cNvSpPr txBox="1"/>
          <p:nvPr/>
        </p:nvSpPr>
        <p:spPr>
          <a:xfrm>
            <a:off x="11663810" y="6500674"/>
            <a:ext cx="238760" cy="203835"/>
          </a:xfrm>
          <a:prstGeom prst="rect">
            <a:avLst/>
          </a:prstGeom>
        </p:spPr>
        <p:txBody>
          <a:bodyPr vert="horz" wrap="square" lIns="0" tIns="0" rIns="0" bIns="0" rtlCol="0">
            <a:spAutoFit/>
          </a:bodyPr>
          <a:lstStyle/>
          <a:p>
            <a:pPr marL="25400">
              <a:lnSpc>
                <a:spcPts val="1425"/>
              </a:lnSpc>
            </a:pPr>
            <a:fld id="{81D60167-4931-47E6-BA6A-407CBD079E47}" type="slidenum">
              <a:rPr sz="1400" b="1" dirty="0">
                <a:latin typeface="Corbel"/>
                <a:cs typeface="Corbel"/>
              </a:rPr>
              <a:pPr marL="25400">
                <a:lnSpc>
                  <a:spcPts val="1425"/>
                </a:lnSpc>
              </a:pPr>
              <a:t>29</a:t>
            </a:fld>
            <a:endParaRPr sz="1400">
              <a:latin typeface="Corbel"/>
              <a:cs typeface="Corbel"/>
            </a:endParaRPr>
          </a:p>
        </p:txBody>
      </p:sp>
      <p:sp>
        <p:nvSpPr>
          <p:cNvPr id="26" name="Slide Number Placeholder 25"/>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3551" y="239269"/>
            <a:ext cx="1673860" cy="513715"/>
          </a:xfrm>
          <a:prstGeom prst="rect">
            <a:avLst/>
          </a:prstGeom>
        </p:spPr>
        <p:txBody>
          <a:bodyPr vert="horz" wrap="square" lIns="0" tIns="12700" rIns="0" bIns="0" rtlCol="0">
            <a:spAutoFit/>
          </a:bodyPr>
          <a:lstStyle/>
          <a:p>
            <a:pPr marL="12700">
              <a:lnSpc>
                <a:spcPct val="100000"/>
              </a:lnSpc>
              <a:spcBef>
                <a:spcPts val="100"/>
              </a:spcBef>
            </a:pPr>
            <a:r>
              <a:rPr sz="3200" spc="-25" dirty="0">
                <a:solidFill>
                  <a:srgbClr val="8B7B57"/>
                </a:solidFill>
              </a:rPr>
              <a:t>C</a:t>
            </a:r>
            <a:r>
              <a:rPr sz="3200" spc="-5" dirty="0">
                <a:solidFill>
                  <a:srgbClr val="8B7B57"/>
                </a:solidFill>
              </a:rPr>
              <a:t>on</a:t>
            </a:r>
            <a:r>
              <a:rPr sz="3200" spc="-45" dirty="0">
                <a:solidFill>
                  <a:srgbClr val="8B7B57"/>
                </a:solidFill>
              </a:rPr>
              <a:t>t</a:t>
            </a:r>
            <a:r>
              <a:rPr sz="3200" dirty="0">
                <a:solidFill>
                  <a:srgbClr val="8B7B57"/>
                </a:solidFill>
              </a:rPr>
              <a:t>e</a:t>
            </a:r>
            <a:r>
              <a:rPr sz="3200" spc="-5" dirty="0">
                <a:solidFill>
                  <a:srgbClr val="8B7B57"/>
                </a:solidFill>
              </a:rPr>
              <a:t>n</a:t>
            </a:r>
            <a:r>
              <a:rPr sz="3200" spc="5" dirty="0">
                <a:solidFill>
                  <a:srgbClr val="8B7B57"/>
                </a:solidFill>
              </a:rPr>
              <a:t>t</a:t>
            </a:r>
            <a:r>
              <a:rPr sz="3200" dirty="0">
                <a:solidFill>
                  <a:srgbClr val="8B7B57"/>
                </a:solidFill>
              </a:rPr>
              <a:t>s</a:t>
            </a:r>
            <a:endParaRPr sz="3200"/>
          </a:p>
        </p:txBody>
      </p:sp>
      <p:sp>
        <p:nvSpPr>
          <p:cNvPr id="4" name="object 4"/>
          <p:cNvSpPr txBox="1"/>
          <p:nvPr/>
        </p:nvSpPr>
        <p:spPr>
          <a:xfrm>
            <a:off x="11756774" y="6500674"/>
            <a:ext cx="146050" cy="203835"/>
          </a:xfrm>
          <a:prstGeom prst="rect">
            <a:avLst/>
          </a:prstGeom>
        </p:spPr>
        <p:txBody>
          <a:bodyPr vert="horz" wrap="square" lIns="0" tIns="0" rIns="0" bIns="0" rtlCol="0">
            <a:spAutoFit/>
          </a:bodyPr>
          <a:lstStyle/>
          <a:p>
            <a:pPr marL="25400">
              <a:lnSpc>
                <a:spcPts val="1425"/>
              </a:lnSpc>
            </a:pPr>
            <a:fld id="{81D60167-4931-47E6-BA6A-407CBD079E47}" type="slidenum">
              <a:rPr sz="1400" b="1" dirty="0">
                <a:latin typeface="Corbel"/>
                <a:cs typeface="Corbel"/>
              </a:rPr>
              <a:pPr marL="25400">
                <a:lnSpc>
                  <a:spcPts val="1425"/>
                </a:lnSpc>
              </a:pPr>
              <a:t>3</a:t>
            </a:fld>
            <a:endParaRPr sz="1400">
              <a:latin typeface="Corbel"/>
              <a:cs typeface="Corbel"/>
            </a:endParaRPr>
          </a:p>
        </p:txBody>
      </p:sp>
      <p:sp>
        <p:nvSpPr>
          <p:cNvPr id="3" name="object 3"/>
          <p:cNvSpPr txBox="1"/>
          <p:nvPr/>
        </p:nvSpPr>
        <p:spPr>
          <a:xfrm>
            <a:off x="3048000" y="1006475"/>
            <a:ext cx="6851966" cy="5845190"/>
          </a:xfrm>
          <a:prstGeom prst="rect">
            <a:avLst/>
          </a:prstGeom>
        </p:spPr>
        <p:txBody>
          <a:bodyPr vert="horz" wrap="square" lIns="0" tIns="88900" rIns="0" bIns="0" rtlCol="0">
            <a:spAutoFit/>
          </a:bodyPr>
          <a:lstStyle/>
          <a:p>
            <a:pPr marL="299085" indent="-287020">
              <a:lnSpc>
                <a:spcPct val="100000"/>
              </a:lnSpc>
              <a:spcBef>
                <a:spcPts val="700"/>
              </a:spcBef>
              <a:buClr>
                <a:srgbClr val="9E3611"/>
              </a:buClr>
              <a:buFont typeface="Arial"/>
              <a:buChar char="•"/>
              <a:tabLst>
                <a:tab pos="299085" algn="l"/>
                <a:tab pos="299720" algn="l"/>
              </a:tabLst>
            </a:pPr>
            <a:r>
              <a:rPr sz="2200" dirty="0">
                <a:latin typeface="Cambria" panose="02040503050406030204" pitchFamily="18" charset="0"/>
                <a:ea typeface="Cambria" panose="02040503050406030204" pitchFamily="18" charset="0"/>
                <a:cs typeface="Cambria"/>
              </a:rPr>
              <a:t>Introduction</a:t>
            </a:r>
          </a:p>
          <a:p>
            <a:pPr marL="299085" indent="-287020">
              <a:lnSpc>
                <a:spcPct val="100000"/>
              </a:lnSpc>
              <a:spcBef>
                <a:spcPts val="600"/>
              </a:spcBef>
              <a:buClr>
                <a:srgbClr val="9E3611"/>
              </a:buClr>
              <a:buFont typeface="Arial"/>
              <a:buChar char="•"/>
              <a:tabLst>
                <a:tab pos="299085" algn="l"/>
                <a:tab pos="299720" algn="l"/>
              </a:tabLst>
            </a:pPr>
            <a:r>
              <a:rPr sz="2200" spc="5" dirty="0">
                <a:latin typeface="Cambria" panose="02040503050406030204" pitchFamily="18" charset="0"/>
                <a:ea typeface="Cambria" panose="02040503050406030204" pitchFamily="18" charset="0"/>
                <a:cs typeface="Cambria"/>
              </a:rPr>
              <a:t>Contacts</a:t>
            </a:r>
            <a:endParaRPr lang="en-US" sz="2200" spc="5" dirty="0">
              <a:latin typeface="Cambria" panose="02040503050406030204" pitchFamily="18" charset="0"/>
              <a:ea typeface="Cambria" panose="02040503050406030204" pitchFamily="18" charset="0"/>
              <a:cs typeface="Cambria"/>
            </a:endParaRPr>
          </a:p>
          <a:p>
            <a:pPr marL="857250">
              <a:lnSpc>
                <a:spcPct val="100000"/>
              </a:lnSpc>
              <a:spcBef>
                <a:spcPts val="600"/>
              </a:spcBef>
              <a:buClr>
                <a:srgbClr val="9E3611"/>
              </a:buClr>
              <a:tabLst>
                <a:tab pos="299085" algn="l"/>
                <a:tab pos="299720" algn="l"/>
              </a:tabLst>
            </a:pPr>
            <a:r>
              <a:rPr lang="en-US" sz="2200" spc="5" dirty="0">
                <a:latin typeface="Cambria" panose="02040503050406030204" pitchFamily="18" charset="0"/>
                <a:ea typeface="Cambria" panose="02040503050406030204" pitchFamily="18" charset="0"/>
                <a:cs typeface="Cambria"/>
              </a:rPr>
              <a:t>Definition of contact area</a:t>
            </a:r>
          </a:p>
          <a:p>
            <a:pPr marL="857250">
              <a:lnSpc>
                <a:spcPct val="100000"/>
              </a:lnSpc>
              <a:spcBef>
                <a:spcPts val="600"/>
              </a:spcBef>
              <a:buClr>
                <a:srgbClr val="9E3611"/>
              </a:buClr>
              <a:tabLst>
                <a:tab pos="299085" algn="l"/>
                <a:tab pos="299720" algn="l"/>
              </a:tabLst>
            </a:pPr>
            <a:r>
              <a:rPr lang="en-US" sz="2200" spc="5" dirty="0">
                <a:latin typeface="Cambria" panose="02040503050406030204" pitchFamily="18" charset="0"/>
                <a:ea typeface="Cambria" panose="02040503050406030204" pitchFamily="18" charset="0"/>
                <a:cs typeface="Cambria"/>
              </a:rPr>
              <a:t>Types of contacts</a:t>
            </a:r>
            <a:endParaRPr sz="2200" dirty="0">
              <a:latin typeface="Cambria" panose="02040503050406030204" pitchFamily="18" charset="0"/>
              <a:ea typeface="Cambria" panose="02040503050406030204" pitchFamily="18" charset="0"/>
              <a:cs typeface="Cambria"/>
            </a:endParaRPr>
          </a:p>
          <a:p>
            <a:pPr marL="857250">
              <a:lnSpc>
                <a:spcPct val="100000"/>
              </a:lnSpc>
              <a:spcBef>
                <a:spcPts val="600"/>
              </a:spcBef>
              <a:buClr>
                <a:srgbClr val="9E3611"/>
              </a:buClr>
              <a:tabLst>
                <a:tab pos="299085" algn="l"/>
                <a:tab pos="299720" algn="l"/>
              </a:tabLst>
            </a:pPr>
            <a:r>
              <a:rPr sz="2200" dirty="0">
                <a:latin typeface="Cambria" panose="02040503050406030204" pitchFamily="18" charset="0"/>
                <a:ea typeface="Cambria" panose="02040503050406030204" pitchFamily="18" charset="0"/>
                <a:cs typeface="Cambria"/>
              </a:rPr>
              <a:t>Proximal </a:t>
            </a:r>
            <a:r>
              <a:rPr sz="2200" spc="-5" dirty="0">
                <a:latin typeface="Cambria" panose="02040503050406030204" pitchFamily="18" charset="0"/>
                <a:ea typeface="Cambria" panose="02040503050406030204" pitchFamily="18" charset="0"/>
                <a:cs typeface="Cambria"/>
              </a:rPr>
              <a:t>Contact</a:t>
            </a:r>
            <a:r>
              <a:rPr sz="2200" spc="-125" dirty="0">
                <a:latin typeface="Cambria" panose="02040503050406030204" pitchFamily="18" charset="0"/>
                <a:ea typeface="Cambria" panose="02040503050406030204" pitchFamily="18" charset="0"/>
                <a:cs typeface="Cambria"/>
              </a:rPr>
              <a:t> </a:t>
            </a:r>
            <a:r>
              <a:rPr sz="2200" spc="-10" dirty="0">
                <a:latin typeface="Cambria" panose="02040503050406030204" pitchFamily="18" charset="0"/>
                <a:ea typeface="Cambria" panose="02040503050406030204" pitchFamily="18" charset="0"/>
                <a:cs typeface="Cambria"/>
              </a:rPr>
              <a:t>Area</a:t>
            </a:r>
            <a:endParaRPr lang="en-US" sz="2200" spc="-10" dirty="0">
              <a:latin typeface="Cambria" panose="02040503050406030204" pitchFamily="18" charset="0"/>
              <a:ea typeface="Cambria" panose="02040503050406030204" pitchFamily="18" charset="0"/>
              <a:cs typeface="Cambria"/>
            </a:endParaRPr>
          </a:p>
          <a:p>
            <a:pPr marL="857250">
              <a:lnSpc>
                <a:spcPct val="100000"/>
              </a:lnSpc>
              <a:spcBef>
                <a:spcPts val="600"/>
              </a:spcBef>
              <a:buClr>
                <a:srgbClr val="9E3611"/>
              </a:buClr>
              <a:tabLst>
                <a:tab pos="299085" algn="l"/>
                <a:tab pos="299720" algn="l"/>
              </a:tabLst>
            </a:pPr>
            <a:r>
              <a:rPr lang="en-US" sz="2200" spc="-10" dirty="0">
                <a:latin typeface="Cambria" panose="02040503050406030204" pitchFamily="18" charset="0"/>
                <a:ea typeface="Cambria" panose="02040503050406030204" pitchFamily="18" charset="0"/>
                <a:cs typeface="Cambria"/>
              </a:rPr>
              <a:t>Contact areas based on Shape of tooth </a:t>
            </a:r>
          </a:p>
          <a:p>
            <a:pPr marL="857250">
              <a:lnSpc>
                <a:spcPct val="100000"/>
              </a:lnSpc>
              <a:spcBef>
                <a:spcPts val="600"/>
              </a:spcBef>
              <a:buClr>
                <a:srgbClr val="9E3611"/>
              </a:buClr>
              <a:tabLst>
                <a:tab pos="299085" algn="l"/>
                <a:tab pos="299720" algn="l"/>
              </a:tabLst>
            </a:pPr>
            <a:r>
              <a:rPr lang="en-US" sz="2200" spc="-10" dirty="0">
                <a:latin typeface="Cambria" panose="02040503050406030204" pitchFamily="18" charset="0"/>
                <a:ea typeface="Cambria" panose="02040503050406030204" pitchFamily="18" charset="0"/>
                <a:cs typeface="Cambria"/>
              </a:rPr>
              <a:t>Changes in contact with age</a:t>
            </a:r>
          </a:p>
          <a:p>
            <a:pPr marL="857250">
              <a:spcBef>
                <a:spcPts val="600"/>
              </a:spcBef>
              <a:buClr>
                <a:srgbClr val="9E3611"/>
              </a:buClr>
              <a:tabLst>
                <a:tab pos="299085" algn="l"/>
                <a:tab pos="299720" algn="l"/>
              </a:tabLst>
            </a:pPr>
            <a:r>
              <a:rPr lang="en-US" sz="2200" dirty="0">
                <a:latin typeface="Cambria" panose="02040503050406030204" pitchFamily="18" charset="0"/>
                <a:ea typeface="Cambria" panose="02040503050406030204" pitchFamily="18" charset="0"/>
              </a:rPr>
              <a:t>Hazards of faulty reproduction of contact of teeth in restorations </a:t>
            </a:r>
          </a:p>
          <a:p>
            <a:pPr marL="857250">
              <a:spcBef>
                <a:spcPts val="600"/>
              </a:spcBef>
              <a:buClr>
                <a:srgbClr val="9E3611"/>
              </a:buClr>
              <a:tabLst>
                <a:tab pos="299085" algn="l"/>
                <a:tab pos="299720" algn="l"/>
              </a:tabLst>
            </a:pPr>
            <a:r>
              <a:rPr lang="en-US" sz="2200" dirty="0">
                <a:latin typeface="Cambria" panose="02040503050406030204" pitchFamily="18" charset="0"/>
                <a:ea typeface="Cambria" panose="02040503050406030204" pitchFamily="18" charset="0"/>
              </a:rPr>
              <a:t>Open contacts </a:t>
            </a:r>
            <a:endParaRPr lang="en-US" sz="2200" spc="-10" dirty="0">
              <a:latin typeface="Cambria" panose="02040503050406030204" pitchFamily="18" charset="0"/>
              <a:ea typeface="Cambria" panose="02040503050406030204" pitchFamily="18" charset="0"/>
              <a:cs typeface="Cambria"/>
            </a:endParaRPr>
          </a:p>
          <a:p>
            <a:pPr marL="354965" indent="-342900">
              <a:spcBef>
                <a:spcPts val="600"/>
              </a:spcBef>
              <a:buClr>
                <a:srgbClr val="9E3611"/>
              </a:buClr>
              <a:buFont typeface="Arial" panose="020B0604020202020204" pitchFamily="34" charset="0"/>
              <a:buChar char="•"/>
              <a:tabLst>
                <a:tab pos="299085" algn="l"/>
                <a:tab pos="299720" algn="l"/>
              </a:tabLst>
            </a:pPr>
            <a:r>
              <a:rPr lang="en-US" sz="2200" spc="-5" dirty="0">
                <a:latin typeface="Cambria" panose="02040503050406030204" pitchFamily="18" charset="0"/>
                <a:ea typeface="Cambria" panose="02040503050406030204" pitchFamily="18" charset="0"/>
                <a:cs typeface="Cambria"/>
              </a:rPr>
              <a:t>Contours</a:t>
            </a:r>
          </a:p>
          <a:p>
            <a:pPr marL="354013" indent="503238">
              <a:spcBef>
                <a:spcPts val="600"/>
              </a:spcBef>
              <a:buClr>
                <a:srgbClr val="9E3611"/>
              </a:buClr>
              <a:tabLst>
                <a:tab pos="299085" algn="l"/>
                <a:tab pos="299720" algn="l"/>
              </a:tabLst>
            </a:pPr>
            <a:r>
              <a:rPr lang="en-US" sz="2200" spc="-10" dirty="0">
                <a:latin typeface="Cambria" panose="02040503050406030204" pitchFamily="18" charset="0"/>
                <a:ea typeface="Cambria" panose="02040503050406030204" pitchFamily="18" charset="0"/>
                <a:cs typeface="Cambria"/>
              </a:rPr>
              <a:t>Functions </a:t>
            </a:r>
            <a:r>
              <a:rPr lang="en-US" sz="2200" spc="-5" dirty="0">
                <a:latin typeface="Cambria" panose="02040503050406030204" pitchFamily="18" charset="0"/>
                <a:ea typeface="Cambria" panose="02040503050406030204" pitchFamily="18" charset="0"/>
                <a:cs typeface="Cambria"/>
              </a:rPr>
              <a:t>of contour</a:t>
            </a:r>
          </a:p>
          <a:p>
            <a:pPr marL="354013" indent="503238">
              <a:spcBef>
                <a:spcPts val="600"/>
              </a:spcBef>
              <a:buClr>
                <a:srgbClr val="9E3611"/>
              </a:buClr>
              <a:tabLst>
                <a:tab pos="299085" algn="l"/>
                <a:tab pos="299720" algn="l"/>
              </a:tabLst>
            </a:pPr>
            <a:r>
              <a:rPr lang="en-US" sz="2200" spc="-10" dirty="0">
                <a:latin typeface="Cambria" panose="02040503050406030204" pitchFamily="18" charset="0"/>
                <a:ea typeface="Cambria" panose="02040503050406030204" pitchFamily="18" charset="0"/>
              </a:rPr>
              <a:t>Height </a:t>
            </a:r>
            <a:r>
              <a:rPr lang="en-US" sz="2200" spc="-5" dirty="0">
                <a:latin typeface="Cambria" panose="02040503050406030204" pitchFamily="18" charset="0"/>
                <a:ea typeface="Cambria" panose="02040503050406030204" pitchFamily="18" charset="0"/>
              </a:rPr>
              <a:t>of</a:t>
            </a:r>
            <a:r>
              <a:rPr lang="en-US" sz="2200" spc="-40" dirty="0">
                <a:latin typeface="Cambria" panose="02040503050406030204" pitchFamily="18" charset="0"/>
                <a:ea typeface="Cambria" panose="02040503050406030204" pitchFamily="18" charset="0"/>
              </a:rPr>
              <a:t> </a:t>
            </a:r>
            <a:r>
              <a:rPr lang="en-US" sz="2200" spc="-15" dirty="0">
                <a:latin typeface="Cambria" panose="02040503050406030204" pitchFamily="18" charset="0"/>
                <a:ea typeface="Cambria" panose="02040503050406030204" pitchFamily="18" charset="0"/>
              </a:rPr>
              <a:t>Contour</a:t>
            </a:r>
            <a:endParaRPr lang="en-US" sz="2200" spc="-5" dirty="0">
              <a:latin typeface="Cambria" panose="02040503050406030204" pitchFamily="18" charset="0"/>
              <a:ea typeface="Cambria" panose="02040503050406030204" pitchFamily="18" charset="0"/>
              <a:cs typeface="Cambria"/>
            </a:endParaRPr>
          </a:p>
          <a:p>
            <a:pPr marL="354965" indent="-342900">
              <a:spcBef>
                <a:spcPts val="600"/>
              </a:spcBef>
              <a:buClr>
                <a:srgbClr val="9E3611"/>
              </a:buClr>
              <a:buFont typeface="Arial" panose="020B0604020202020204" pitchFamily="34" charset="0"/>
              <a:buChar char="•"/>
              <a:tabLst>
                <a:tab pos="299085" algn="l"/>
                <a:tab pos="299720" algn="l"/>
              </a:tabLst>
            </a:pPr>
            <a:endParaRPr sz="2200" dirty="0">
              <a:latin typeface="Cambria"/>
              <a:cs typeface="Cambria"/>
            </a:endParaRPr>
          </a:p>
        </p:txBody>
      </p:sp>
      <p:sp>
        <p:nvSpPr>
          <p:cNvPr id="5" name="Slide Number Placeholder 4"/>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3551" y="239269"/>
            <a:ext cx="7787640" cy="513715"/>
          </a:xfrm>
          <a:prstGeom prst="rect">
            <a:avLst/>
          </a:prstGeom>
        </p:spPr>
        <p:txBody>
          <a:bodyPr vert="horz" wrap="square" lIns="0" tIns="12700" rIns="0" bIns="0" rtlCol="0">
            <a:spAutoFit/>
          </a:bodyPr>
          <a:lstStyle/>
          <a:p>
            <a:pPr marL="12700">
              <a:lnSpc>
                <a:spcPct val="100000"/>
              </a:lnSpc>
              <a:spcBef>
                <a:spcPts val="100"/>
              </a:spcBef>
            </a:pPr>
            <a:r>
              <a:rPr sz="3200" spc="-15" dirty="0">
                <a:solidFill>
                  <a:srgbClr val="8B7B57"/>
                </a:solidFill>
              </a:rPr>
              <a:t>Procedures </a:t>
            </a:r>
            <a:r>
              <a:rPr sz="3200" spc="-5" dirty="0">
                <a:solidFill>
                  <a:srgbClr val="8B7B57"/>
                </a:solidFill>
              </a:rPr>
              <a:t>of </a:t>
            </a:r>
            <a:r>
              <a:rPr sz="3200" spc="-15" dirty="0">
                <a:solidFill>
                  <a:srgbClr val="8B7B57"/>
                </a:solidFill>
              </a:rPr>
              <a:t>proper </a:t>
            </a:r>
            <a:r>
              <a:rPr sz="3200" spc="-5" dirty="0">
                <a:solidFill>
                  <a:srgbClr val="8B7B57"/>
                </a:solidFill>
              </a:rPr>
              <a:t>contacts </a:t>
            </a:r>
            <a:r>
              <a:rPr sz="3200" dirty="0">
                <a:solidFill>
                  <a:srgbClr val="8B7B57"/>
                </a:solidFill>
              </a:rPr>
              <a:t>&amp;</a:t>
            </a:r>
            <a:r>
              <a:rPr sz="3200" spc="15" dirty="0">
                <a:solidFill>
                  <a:srgbClr val="8B7B57"/>
                </a:solidFill>
              </a:rPr>
              <a:t> </a:t>
            </a:r>
            <a:r>
              <a:rPr sz="3200" spc="-15" dirty="0">
                <a:solidFill>
                  <a:srgbClr val="8B7B57"/>
                </a:solidFill>
              </a:rPr>
              <a:t>contours</a:t>
            </a:r>
            <a:endParaRPr sz="3200" dirty="0"/>
          </a:p>
        </p:txBody>
      </p:sp>
      <p:sp>
        <p:nvSpPr>
          <p:cNvPr id="4" name="object 4"/>
          <p:cNvSpPr txBox="1"/>
          <p:nvPr/>
        </p:nvSpPr>
        <p:spPr>
          <a:xfrm>
            <a:off x="11663810" y="6500674"/>
            <a:ext cx="238760" cy="203835"/>
          </a:xfrm>
          <a:prstGeom prst="rect">
            <a:avLst/>
          </a:prstGeom>
        </p:spPr>
        <p:txBody>
          <a:bodyPr vert="horz" wrap="square" lIns="0" tIns="0" rIns="0" bIns="0" rtlCol="0">
            <a:spAutoFit/>
          </a:bodyPr>
          <a:lstStyle/>
          <a:p>
            <a:pPr marL="25400">
              <a:lnSpc>
                <a:spcPts val="1425"/>
              </a:lnSpc>
            </a:pPr>
            <a:fld id="{81D60167-4931-47E6-BA6A-407CBD079E47}" type="slidenum">
              <a:rPr sz="1400" b="1" dirty="0">
                <a:latin typeface="Corbel"/>
                <a:cs typeface="Corbel"/>
              </a:rPr>
              <a:pPr marL="25400">
                <a:lnSpc>
                  <a:spcPts val="1425"/>
                </a:lnSpc>
              </a:pPr>
              <a:t>30</a:t>
            </a:fld>
            <a:endParaRPr sz="1400">
              <a:latin typeface="Corbel"/>
              <a:cs typeface="Corbel"/>
            </a:endParaRPr>
          </a:p>
        </p:txBody>
      </p:sp>
      <p:sp>
        <p:nvSpPr>
          <p:cNvPr id="3" name="object 3"/>
          <p:cNvSpPr txBox="1"/>
          <p:nvPr/>
        </p:nvSpPr>
        <p:spPr>
          <a:xfrm>
            <a:off x="1753553" y="1699811"/>
            <a:ext cx="3088640" cy="1717039"/>
          </a:xfrm>
          <a:prstGeom prst="rect">
            <a:avLst/>
          </a:prstGeom>
        </p:spPr>
        <p:txBody>
          <a:bodyPr vert="horz" wrap="square" lIns="0" tIns="12700" rIns="0" bIns="0" rtlCol="0">
            <a:spAutoFit/>
          </a:bodyPr>
          <a:lstStyle/>
          <a:p>
            <a:pPr marL="299085" indent="-287020">
              <a:lnSpc>
                <a:spcPct val="100000"/>
              </a:lnSpc>
              <a:spcBef>
                <a:spcPts val="100"/>
              </a:spcBef>
              <a:buClr>
                <a:srgbClr val="9E3611"/>
              </a:buClr>
              <a:buFont typeface="Arial"/>
              <a:buChar char="•"/>
              <a:tabLst>
                <a:tab pos="299085" algn="l"/>
                <a:tab pos="299720" algn="l"/>
              </a:tabLst>
            </a:pPr>
            <a:r>
              <a:rPr sz="2400" spc="-10" dirty="0">
                <a:latin typeface="Cambria"/>
                <a:cs typeface="Cambria"/>
              </a:rPr>
              <a:t>Intraoral</a:t>
            </a:r>
            <a:r>
              <a:rPr sz="2400" spc="-105" dirty="0">
                <a:latin typeface="Cambria"/>
                <a:cs typeface="Cambria"/>
              </a:rPr>
              <a:t> </a:t>
            </a:r>
            <a:r>
              <a:rPr sz="2400" spc="-10" dirty="0">
                <a:latin typeface="Cambria"/>
                <a:cs typeface="Cambria"/>
              </a:rPr>
              <a:t>procedures:</a:t>
            </a:r>
            <a:endParaRPr sz="2400" dirty="0">
              <a:latin typeface="Cambria"/>
              <a:cs typeface="Cambria"/>
            </a:endParaRPr>
          </a:p>
          <a:p>
            <a:pPr>
              <a:lnSpc>
                <a:spcPct val="100000"/>
              </a:lnSpc>
              <a:spcBef>
                <a:spcPts val="55"/>
              </a:spcBef>
              <a:buClr>
                <a:srgbClr val="9E3611"/>
              </a:buClr>
              <a:buFont typeface="Arial"/>
              <a:buChar char="•"/>
            </a:pPr>
            <a:endParaRPr sz="3500" dirty="0">
              <a:latin typeface="Times New Roman"/>
              <a:cs typeface="Times New Roman"/>
            </a:endParaRPr>
          </a:p>
          <a:p>
            <a:pPr marL="756285" lvl="1" indent="-287655">
              <a:lnSpc>
                <a:spcPct val="100000"/>
              </a:lnSpc>
              <a:buClr>
                <a:srgbClr val="9E3611"/>
              </a:buClr>
              <a:buFont typeface="Arial"/>
              <a:buChar char="•"/>
              <a:tabLst>
                <a:tab pos="756285" algn="l"/>
                <a:tab pos="756920" algn="l"/>
              </a:tabLst>
            </a:pPr>
            <a:r>
              <a:rPr sz="2400" spc="-40" dirty="0">
                <a:latin typeface="Cambria"/>
                <a:cs typeface="Cambria"/>
              </a:rPr>
              <a:t>Tooth</a:t>
            </a:r>
            <a:r>
              <a:rPr sz="2400" spc="-45" dirty="0">
                <a:latin typeface="Cambria"/>
                <a:cs typeface="Cambria"/>
              </a:rPr>
              <a:t> </a:t>
            </a:r>
            <a:r>
              <a:rPr sz="2400" spc="-10" dirty="0">
                <a:latin typeface="Cambria"/>
                <a:cs typeface="Cambria"/>
              </a:rPr>
              <a:t>movement</a:t>
            </a:r>
            <a:endParaRPr sz="2400" dirty="0">
              <a:latin typeface="Cambria"/>
              <a:cs typeface="Cambria"/>
            </a:endParaRPr>
          </a:p>
          <a:p>
            <a:pPr marL="756285" lvl="1" indent="-287655">
              <a:lnSpc>
                <a:spcPct val="100000"/>
              </a:lnSpc>
              <a:spcBef>
                <a:spcPts val="600"/>
              </a:spcBef>
              <a:buClr>
                <a:srgbClr val="9E3611"/>
              </a:buClr>
              <a:buFont typeface="Arial"/>
              <a:buChar char="•"/>
              <a:tabLst>
                <a:tab pos="756285" algn="l"/>
                <a:tab pos="756920" algn="l"/>
              </a:tabLst>
            </a:pPr>
            <a:r>
              <a:rPr sz="2400" dirty="0">
                <a:latin typeface="Cambria"/>
                <a:cs typeface="Cambria"/>
              </a:rPr>
              <a:t>Matricing</a:t>
            </a:r>
          </a:p>
        </p:txBody>
      </p:sp>
      <p:sp>
        <p:nvSpPr>
          <p:cNvPr id="5" name="Slide Number Placeholder 4"/>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5"/>
          <p:cNvSpPr txBox="1">
            <a:spLocks noChangeArrowheads="1"/>
          </p:cNvSpPr>
          <p:nvPr/>
        </p:nvSpPr>
        <p:spPr bwMode="auto">
          <a:xfrm>
            <a:off x="2265130" y="2270380"/>
            <a:ext cx="9144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endParaRPr lang="en-US"/>
          </a:p>
        </p:txBody>
      </p:sp>
      <p:sp>
        <p:nvSpPr>
          <p:cNvPr id="71686" name="Rectangle 6"/>
          <p:cNvSpPr>
            <a:spLocks noGrp="1" noChangeArrowheads="1"/>
          </p:cNvSpPr>
          <p:nvPr>
            <p:ph type="body" idx="1"/>
          </p:nvPr>
        </p:nvSpPr>
        <p:spPr>
          <a:xfrm>
            <a:off x="2265130" y="1371600"/>
            <a:ext cx="9144000" cy="5318379"/>
          </a:xfrm>
        </p:spPr>
        <p:txBody>
          <a:bodyPr/>
          <a:lstStyle/>
          <a:p>
            <a:pPr eaLnBrk="1" hangingPunct="1">
              <a:lnSpc>
                <a:spcPct val="90000"/>
              </a:lnSpc>
              <a:defRPr/>
            </a:pPr>
            <a:endParaRPr lang="en-US" dirty="0"/>
          </a:p>
          <a:p>
            <a:pPr eaLnBrk="1" hangingPunct="1">
              <a:lnSpc>
                <a:spcPct val="90000"/>
              </a:lnSpc>
              <a:defRPr/>
            </a:pPr>
            <a:r>
              <a:rPr lang="en-US" dirty="0"/>
              <a:t>Intra oral procedures 		              Extra oral procedures </a:t>
            </a:r>
          </a:p>
          <a:p>
            <a:pPr eaLnBrk="1" hangingPunct="1">
              <a:lnSpc>
                <a:spcPct val="90000"/>
              </a:lnSpc>
              <a:defRPr/>
            </a:pPr>
            <a:r>
              <a:rPr lang="en-US" dirty="0"/>
              <a:t>                                                                  </a:t>
            </a:r>
          </a:p>
          <a:p>
            <a:pPr eaLnBrk="1" hangingPunct="1">
              <a:lnSpc>
                <a:spcPct val="90000"/>
              </a:lnSpc>
              <a:defRPr/>
            </a:pPr>
            <a:r>
              <a:rPr lang="en-US" dirty="0"/>
              <a:t>Tooth movement      </a:t>
            </a:r>
            <a:r>
              <a:rPr lang="en-US" dirty="0" err="1"/>
              <a:t>matricing</a:t>
            </a:r>
            <a:r>
              <a:rPr lang="en-US" dirty="0"/>
              <a:t> 	             wax pattern </a:t>
            </a:r>
          </a:p>
          <a:p>
            <a:pPr eaLnBrk="1" hangingPunct="1">
              <a:lnSpc>
                <a:spcPct val="90000"/>
              </a:lnSpc>
              <a:defRPr/>
            </a:pPr>
            <a:r>
              <a:rPr lang="en-US" dirty="0"/>
              <a:t>	                                                                                       cast adjustment </a:t>
            </a:r>
          </a:p>
          <a:p>
            <a:pPr eaLnBrk="1" hangingPunct="1">
              <a:lnSpc>
                <a:spcPct val="90000"/>
              </a:lnSpc>
              <a:defRPr/>
            </a:pPr>
            <a:r>
              <a:rPr lang="en-US" dirty="0"/>
              <a:t>Rapid or immediate 	  Slow or delayed </a:t>
            </a:r>
          </a:p>
          <a:p>
            <a:pPr eaLnBrk="1" hangingPunct="1">
              <a:lnSpc>
                <a:spcPct val="90000"/>
              </a:lnSpc>
              <a:defRPr/>
            </a:pPr>
            <a:r>
              <a:rPr lang="en-US" dirty="0"/>
              <a:t>						 Separating wires </a:t>
            </a:r>
          </a:p>
          <a:p>
            <a:pPr eaLnBrk="1" hangingPunct="1">
              <a:lnSpc>
                <a:spcPct val="90000"/>
              </a:lnSpc>
              <a:defRPr/>
            </a:pPr>
            <a:r>
              <a:rPr lang="en-US" dirty="0"/>
              <a:t>Wedge method </a:t>
            </a:r>
          </a:p>
          <a:p>
            <a:pPr eaLnBrk="1" hangingPunct="1">
              <a:lnSpc>
                <a:spcPct val="90000"/>
              </a:lnSpc>
              <a:defRPr/>
            </a:pPr>
            <a:r>
              <a:rPr lang="en-US" dirty="0"/>
              <a:t>Wood or plastic 	</a:t>
            </a:r>
          </a:p>
          <a:p>
            <a:pPr eaLnBrk="1" hangingPunct="1">
              <a:lnSpc>
                <a:spcPct val="90000"/>
              </a:lnSpc>
              <a:defRPr/>
            </a:pPr>
            <a:r>
              <a:rPr lang="en-US" dirty="0"/>
              <a:t>Ferrier double bow separates </a:t>
            </a:r>
          </a:p>
          <a:p>
            <a:pPr eaLnBrk="1" hangingPunct="1">
              <a:lnSpc>
                <a:spcPct val="90000"/>
              </a:lnSpc>
              <a:defRPr/>
            </a:pPr>
            <a:r>
              <a:rPr lang="en-US" dirty="0"/>
              <a:t>	</a:t>
            </a:r>
          </a:p>
          <a:p>
            <a:pPr eaLnBrk="1" hangingPunct="1">
              <a:lnSpc>
                <a:spcPct val="90000"/>
              </a:lnSpc>
              <a:defRPr/>
            </a:pPr>
            <a:r>
              <a:rPr lang="en-US" dirty="0"/>
              <a:t>Traction principle		                          Over sized temporaries </a:t>
            </a:r>
          </a:p>
          <a:p>
            <a:pPr eaLnBrk="1" hangingPunct="1">
              <a:lnSpc>
                <a:spcPct val="90000"/>
              </a:lnSpc>
              <a:defRPr/>
            </a:pPr>
            <a:r>
              <a:rPr lang="en-US" dirty="0"/>
              <a:t>                                                                                                   </a:t>
            </a:r>
          </a:p>
          <a:p>
            <a:pPr eaLnBrk="1" hangingPunct="1">
              <a:lnSpc>
                <a:spcPct val="90000"/>
              </a:lnSpc>
              <a:defRPr/>
            </a:pPr>
            <a:r>
              <a:rPr lang="en-US" dirty="0"/>
              <a:t> Elliot separator  </a:t>
            </a:r>
          </a:p>
          <a:p>
            <a:pPr eaLnBrk="1" hangingPunct="1">
              <a:lnSpc>
                <a:spcPct val="90000"/>
              </a:lnSpc>
              <a:defRPr/>
            </a:pPr>
            <a:r>
              <a:rPr lang="en-US" dirty="0"/>
              <a:t> Non interfering true separator                                    </a:t>
            </a:r>
          </a:p>
          <a:p>
            <a:pPr eaLnBrk="1" hangingPunct="1">
              <a:lnSpc>
                <a:spcPct val="90000"/>
              </a:lnSpc>
              <a:defRPr/>
            </a:pPr>
            <a:r>
              <a:rPr lang="en-US" dirty="0"/>
              <a:t>                                                                         Orthodontic appliances </a:t>
            </a:r>
          </a:p>
        </p:txBody>
      </p:sp>
      <p:sp>
        <p:nvSpPr>
          <p:cNvPr id="69636" name="Line 7"/>
          <p:cNvSpPr>
            <a:spLocks noChangeShapeType="1"/>
          </p:cNvSpPr>
          <p:nvPr/>
        </p:nvSpPr>
        <p:spPr bwMode="auto">
          <a:xfrm flipH="1">
            <a:off x="3484330" y="2803779"/>
            <a:ext cx="3810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9637" name="Line 8"/>
          <p:cNvSpPr>
            <a:spLocks noChangeShapeType="1"/>
          </p:cNvSpPr>
          <p:nvPr/>
        </p:nvSpPr>
        <p:spPr bwMode="auto">
          <a:xfrm>
            <a:off x="3865330" y="2803778"/>
            <a:ext cx="2157412" cy="25241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9638" name="Line 9"/>
          <p:cNvSpPr>
            <a:spLocks noChangeShapeType="1"/>
          </p:cNvSpPr>
          <p:nvPr/>
        </p:nvSpPr>
        <p:spPr bwMode="auto">
          <a:xfrm flipH="1">
            <a:off x="3331930" y="2103693"/>
            <a:ext cx="457200" cy="319086"/>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9639" name="Line 10"/>
          <p:cNvSpPr>
            <a:spLocks noChangeShapeType="1"/>
          </p:cNvSpPr>
          <p:nvPr/>
        </p:nvSpPr>
        <p:spPr bwMode="auto">
          <a:xfrm>
            <a:off x="4017730" y="2041779"/>
            <a:ext cx="1371600" cy="304799"/>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9640" name="Line 11"/>
          <p:cNvSpPr>
            <a:spLocks noChangeShapeType="1"/>
          </p:cNvSpPr>
          <p:nvPr/>
        </p:nvSpPr>
        <p:spPr bwMode="auto">
          <a:xfrm flipH="1">
            <a:off x="8742130" y="2103693"/>
            <a:ext cx="304800" cy="24288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9641" name="Line 12"/>
          <p:cNvSpPr>
            <a:spLocks noChangeShapeType="1"/>
          </p:cNvSpPr>
          <p:nvPr/>
        </p:nvSpPr>
        <p:spPr bwMode="auto">
          <a:xfrm>
            <a:off x="9275530" y="2103693"/>
            <a:ext cx="1066800" cy="547686"/>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9642" name="Line 13"/>
          <p:cNvSpPr>
            <a:spLocks noChangeShapeType="1"/>
          </p:cNvSpPr>
          <p:nvPr/>
        </p:nvSpPr>
        <p:spPr bwMode="auto">
          <a:xfrm>
            <a:off x="3560530" y="3413379"/>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9643" name="Line 14"/>
          <p:cNvSpPr>
            <a:spLocks noChangeShapeType="1"/>
          </p:cNvSpPr>
          <p:nvPr/>
        </p:nvSpPr>
        <p:spPr bwMode="auto">
          <a:xfrm>
            <a:off x="6913330" y="3565779"/>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9644" name="Line 15"/>
          <p:cNvSpPr>
            <a:spLocks noChangeShapeType="1"/>
          </p:cNvSpPr>
          <p:nvPr/>
        </p:nvSpPr>
        <p:spPr bwMode="auto">
          <a:xfrm>
            <a:off x="6922856" y="3565779"/>
            <a:ext cx="1285875"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69645" name="Line 16"/>
          <p:cNvSpPr>
            <a:spLocks noChangeShapeType="1"/>
          </p:cNvSpPr>
          <p:nvPr/>
        </p:nvSpPr>
        <p:spPr bwMode="auto">
          <a:xfrm>
            <a:off x="6913330" y="3565779"/>
            <a:ext cx="914400" cy="2667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 name="Rectangle 2"/>
          <p:cNvSpPr/>
          <p:nvPr/>
        </p:nvSpPr>
        <p:spPr>
          <a:xfrm>
            <a:off x="3698645" y="457427"/>
            <a:ext cx="5126270" cy="701731"/>
          </a:xfrm>
          <a:prstGeom prst="rect">
            <a:avLst/>
          </a:prstGeom>
        </p:spPr>
        <p:txBody>
          <a:bodyPr wrap="square">
            <a:spAutoFit/>
          </a:bodyPr>
          <a:lstStyle/>
          <a:p>
            <a:pPr algn="ctr">
              <a:lnSpc>
                <a:spcPct val="90000"/>
              </a:lnSpc>
              <a:defRPr/>
            </a:pPr>
            <a:r>
              <a:rPr lang="en-US" sz="4400" b="1" dirty="0"/>
              <a:t>CLASSIFICATION</a:t>
            </a:r>
          </a:p>
        </p:txBody>
      </p:sp>
    </p:spTree>
    <p:extLst>
      <p:ext uri="{BB962C8B-B14F-4D97-AF65-F5344CB8AC3E}">
        <p14:creationId xmlns:p14="http://schemas.microsoft.com/office/powerpoint/2010/main" xmlns="" val="3191512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3551" y="239269"/>
            <a:ext cx="3173730" cy="513715"/>
          </a:xfrm>
          <a:prstGeom prst="rect">
            <a:avLst/>
          </a:prstGeom>
        </p:spPr>
        <p:txBody>
          <a:bodyPr vert="horz" wrap="square" lIns="0" tIns="12700" rIns="0" bIns="0" rtlCol="0">
            <a:spAutoFit/>
          </a:bodyPr>
          <a:lstStyle/>
          <a:p>
            <a:pPr marL="12700">
              <a:lnSpc>
                <a:spcPct val="100000"/>
              </a:lnSpc>
              <a:spcBef>
                <a:spcPts val="100"/>
              </a:spcBef>
            </a:pPr>
            <a:r>
              <a:rPr sz="3200" spc="-55" dirty="0">
                <a:solidFill>
                  <a:srgbClr val="8B7B57"/>
                </a:solidFill>
              </a:rPr>
              <a:t>Tooth</a:t>
            </a:r>
            <a:r>
              <a:rPr sz="3200" spc="-90" dirty="0">
                <a:solidFill>
                  <a:srgbClr val="8B7B57"/>
                </a:solidFill>
              </a:rPr>
              <a:t> </a:t>
            </a:r>
            <a:r>
              <a:rPr sz="3200" spc="-20" dirty="0">
                <a:solidFill>
                  <a:srgbClr val="8B7B57"/>
                </a:solidFill>
              </a:rPr>
              <a:t>movement</a:t>
            </a:r>
            <a:endParaRPr sz="3200"/>
          </a:p>
        </p:txBody>
      </p:sp>
      <p:sp>
        <p:nvSpPr>
          <p:cNvPr id="3" name="object 3"/>
          <p:cNvSpPr txBox="1"/>
          <p:nvPr/>
        </p:nvSpPr>
        <p:spPr>
          <a:xfrm>
            <a:off x="1753553" y="1699811"/>
            <a:ext cx="9585325" cy="1122680"/>
          </a:xfrm>
          <a:prstGeom prst="rect">
            <a:avLst/>
          </a:prstGeom>
        </p:spPr>
        <p:txBody>
          <a:bodyPr vert="horz" wrap="square" lIns="0" tIns="12700" rIns="0" bIns="0" rtlCol="0">
            <a:spAutoFit/>
          </a:bodyPr>
          <a:lstStyle/>
          <a:p>
            <a:pPr marL="299085" marR="5080" indent="-287020" algn="just">
              <a:lnSpc>
                <a:spcPct val="100000"/>
              </a:lnSpc>
              <a:spcBef>
                <a:spcPts val="100"/>
              </a:spcBef>
              <a:buClr>
                <a:srgbClr val="9E3611"/>
              </a:buClr>
              <a:buFont typeface="Arial"/>
              <a:buChar char="•"/>
              <a:tabLst>
                <a:tab pos="299720" algn="l"/>
              </a:tabLst>
            </a:pPr>
            <a:r>
              <a:rPr sz="2400" spc="-10" dirty="0">
                <a:latin typeface="Cambria"/>
                <a:cs typeface="Cambria"/>
              </a:rPr>
              <a:t>Act </a:t>
            </a:r>
            <a:r>
              <a:rPr sz="2400" spc="-5" dirty="0">
                <a:latin typeface="Cambria"/>
                <a:cs typeface="Cambria"/>
              </a:rPr>
              <a:t>of separating the </a:t>
            </a:r>
            <a:r>
              <a:rPr sz="2400" spc="-30" dirty="0">
                <a:latin typeface="Cambria"/>
                <a:cs typeface="Cambria"/>
              </a:rPr>
              <a:t>involved </a:t>
            </a:r>
            <a:r>
              <a:rPr sz="2400" spc="-5" dirty="0">
                <a:latin typeface="Cambria"/>
                <a:cs typeface="Cambria"/>
              </a:rPr>
              <a:t>teeth </a:t>
            </a:r>
            <a:r>
              <a:rPr sz="2400" spc="-10" dirty="0">
                <a:latin typeface="Cambria"/>
                <a:cs typeface="Cambria"/>
              </a:rPr>
              <a:t>from </a:t>
            </a:r>
            <a:r>
              <a:rPr sz="2400" spc="-5" dirty="0">
                <a:latin typeface="Cambria"/>
                <a:cs typeface="Cambria"/>
              </a:rPr>
              <a:t>each </a:t>
            </a:r>
            <a:r>
              <a:rPr sz="2400" spc="-45" dirty="0">
                <a:latin typeface="Cambria"/>
                <a:cs typeface="Cambria"/>
              </a:rPr>
              <a:t>other, </a:t>
            </a:r>
            <a:r>
              <a:rPr sz="2400" dirty="0">
                <a:latin typeface="Cambria"/>
                <a:cs typeface="Cambria"/>
              </a:rPr>
              <a:t>bringing </a:t>
            </a:r>
            <a:r>
              <a:rPr sz="2400" spc="-10" dirty="0">
                <a:latin typeface="Cambria"/>
                <a:cs typeface="Cambria"/>
              </a:rPr>
              <a:t>them  </a:t>
            </a:r>
            <a:r>
              <a:rPr sz="2400" spc="-5" dirty="0">
                <a:latin typeface="Cambria"/>
                <a:cs typeface="Cambria"/>
              </a:rPr>
              <a:t>closer </a:t>
            </a:r>
            <a:r>
              <a:rPr sz="2400" spc="-15" dirty="0">
                <a:latin typeface="Cambria"/>
                <a:cs typeface="Cambria"/>
              </a:rPr>
              <a:t>to </a:t>
            </a:r>
            <a:r>
              <a:rPr sz="2400" dirty="0">
                <a:latin typeface="Cambria"/>
                <a:cs typeface="Cambria"/>
              </a:rPr>
              <a:t>each other </a:t>
            </a:r>
            <a:r>
              <a:rPr sz="2400" spc="-5" dirty="0">
                <a:latin typeface="Cambria"/>
                <a:cs typeface="Cambria"/>
              </a:rPr>
              <a:t>or changing their spatial position in </a:t>
            </a:r>
            <a:r>
              <a:rPr sz="2400" dirty="0">
                <a:latin typeface="Cambria"/>
                <a:cs typeface="Cambria"/>
              </a:rPr>
              <a:t>one </a:t>
            </a:r>
            <a:r>
              <a:rPr sz="2400" spc="-5" dirty="0">
                <a:latin typeface="Cambria"/>
                <a:cs typeface="Cambria"/>
              </a:rPr>
              <a:t>or </a:t>
            </a:r>
            <a:r>
              <a:rPr sz="2400" spc="-20" dirty="0">
                <a:latin typeface="Cambria"/>
                <a:cs typeface="Cambria"/>
              </a:rPr>
              <a:t>more  </a:t>
            </a:r>
            <a:r>
              <a:rPr sz="2400" dirty="0">
                <a:latin typeface="Cambria"/>
                <a:cs typeface="Cambria"/>
              </a:rPr>
              <a:t>dimensions.</a:t>
            </a:r>
            <a:endParaRPr sz="2400">
              <a:latin typeface="Cambria"/>
              <a:cs typeface="Cambria"/>
            </a:endParaRPr>
          </a:p>
        </p:txBody>
      </p:sp>
      <p:sp>
        <p:nvSpPr>
          <p:cNvPr id="4" name="object 4"/>
          <p:cNvSpPr/>
          <p:nvPr/>
        </p:nvSpPr>
        <p:spPr>
          <a:xfrm>
            <a:off x="7147559" y="3118104"/>
            <a:ext cx="4271770" cy="2906267"/>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11663810" y="6500674"/>
            <a:ext cx="238760" cy="203835"/>
          </a:xfrm>
          <a:prstGeom prst="rect">
            <a:avLst/>
          </a:prstGeom>
        </p:spPr>
        <p:txBody>
          <a:bodyPr vert="horz" wrap="square" lIns="0" tIns="0" rIns="0" bIns="0" rtlCol="0">
            <a:spAutoFit/>
          </a:bodyPr>
          <a:lstStyle/>
          <a:p>
            <a:pPr marL="25400">
              <a:lnSpc>
                <a:spcPts val="1425"/>
              </a:lnSpc>
            </a:pPr>
            <a:fld id="{81D60167-4931-47E6-BA6A-407CBD079E47}" type="slidenum">
              <a:rPr sz="1400" b="1" dirty="0">
                <a:latin typeface="Corbel"/>
                <a:cs typeface="Corbel"/>
              </a:rPr>
              <a:pPr marL="25400">
                <a:lnSpc>
                  <a:spcPts val="1425"/>
                </a:lnSpc>
              </a:pPr>
              <a:t>32</a:t>
            </a:fld>
            <a:endParaRPr sz="1400">
              <a:latin typeface="Corbel"/>
              <a:cs typeface="Corbel"/>
            </a:endParaRPr>
          </a:p>
        </p:txBody>
      </p:sp>
      <p:sp>
        <p:nvSpPr>
          <p:cNvPr id="6" name="Slide Number Placeholder 5"/>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193" y="0"/>
            <a:ext cx="1122045" cy="5329555"/>
          </a:xfrm>
          <a:custGeom>
            <a:avLst/>
            <a:gdLst/>
            <a:ahLst/>
            <a:cxnLst/>
            <a:rect l="l" t="t" r="r" b="b"/>
            <a:pathLst>
              <a:path w="1122045" h="5329555">
                <a:moveTo>
                  <a:pt x="1121664" y="0"/>
                </a:moveTo>
                <a:lnTo>
                  <a:pt x="867829" y="0"/>
                </a:lnTo>
                <a:lnTo>
                  <a:pt x="0" y="5286565"/>
                </a:lnTo>
                <a:lnTo>
                  <a:pt x="247497" y="5329428"/>
                </a:lnTo>
                <a:lnTo>
                  <a:pt x="1121664" y="0"/>
                </a:lnTo>
                <a:close/>
              </a:path>
            </a:pathLst>
          </a:custGeom>
          <a:solidFill>
            <a:srgbClr val="D34817"/>
          </a:solidFill>
        </p:spPr>
        <p:txBody>
          <a:bodyPr wrap="square" lIns="0" tIns="0" rIns="0" bIns="0" rtlCol="0"/>
          <a:lstStyle/>
          <a:p>
            <a:endParaRPr/>
          </a:p>
        </p:txBody>
      </p:sp>
      <p:sp>
        <p:nvSpPr>
          <p:cNvPr id="3" name="object 3"/>
          <p:cNvSpPr/>
          <p:nvPr/>
        </p:nvSpPr>
        <p:spPr>
          <a:xfrm>
            <a:off x="150876" y="0"/>
            <a:ext cx="1117600" cy="5278120"/>
          </a:xfrm>
          <a:custGeom>
            <a:avLst/>
            <a:gdLst/>
            <a:ahLst/>
            <a:cxnLst/>
            <a:rect l="l" t="t" r="r" b="b"/>
            <a:pathLst>
              <a:path w="1117600" h="5278120">
                <a:moveTo>
                  <a:pt x="1117091" y="0"/>
                </a:moveTo>
                <a:lnTo>
                  <a:pt x="864793" y="0"/>
                </a:lnTo>
                <a:lnTo>
                  <a:pt x="0" y="5239512"/>
                </a:lnTo>
                <a:lnTo>
                  <a:pt x="249123" y="5277612"/>
                </a:lnTo>
                <a:lnTo>
                  <a:pt x="1117091" y="0"/>
                </a:lnTo>
                <a:close/>
              </a:path>
            </a:pathLst>
          </a:custGeom>
          <a:solidFill>
            <a:srgbClr val="595958"/>
          </a:solidFill>
        </p:spPr>
        <p:txBody>
          <a:bodyPr wrap="square" lIns="0" tIns="0" rIns="0" bIns="0" rtlCol="0"/>
          <a:lstStyle/>
          <a:p>
            <a:endParaRPr/>
          </a:p>
        </p:txBody>
      </p:sp>
      <p:sp>
        <p:nvSpPr>
          <p:cNvPr id="4" name="object 4"/>
          <p:cNvSpPr/>
          <p:nvPr/>
        </p:nvSpPr>
        <p:spPr>
          <a:xfrm>
            <a:off x="150881" y="5239511"/>
            <a:ext cx="1228725" cy="1618615"/>
          </a:xfrm>
          <a:custGeom>
            <a:avLst/>
            <a:gdLst/>
            <a:ahLst/>
            <a:cxnLst/>
            <a:rect l="l" t="t" r="r" b="b"/>
            <a:pathLst>
              <a:path w="1228725" h="1618615">
                <a:moveTo>
                  <a:pt x="0" y="0"/>
                </a:moveTo>
                <a:lnTo>
                  <a:pt x="1174381" y="1618488"/>
                </a:lnTo>
                <a:lnTo>
                  <a:pt x="1228344" y="1618488"/>
                </a:lnTo>
                <a:lnTo>
                  <a:pt x="0" y="0"/>
                </a:lnTo>
                <a:close/>
              </a:path>
            </a:pathLst>
          </a:custGeom>
          <a:solidFill>
            <a:srgbClr val="212121"/>
          </a:solidFill>
        </p:spPr>
        <p:txBody>
          <a:bodyPr wrap="square" lIns="0" tIns="0" rIns="0" bIns="0" rtlCol="0"/>
          <a:lstStyle/>
          <a:p>
            <a:endParaRPr/>
          </a:p>
        </p:txBody>
      </p:sp>
      <p:sp>
        <p:nvSpPr>
          <p:cNvPr id="5" name="object 5"/>
          <p:cNvSpPr/>
          <p:nvPr/>
        </p:nvSpPr>
        <p:spPr>
          <a:xfrm>
            <a:off x="457202" y="5291328"/>
            <a:ext cx="1495425" cy="1567180"/>
          </a:xfrm>
          <a:custGeom>
            <a:avLst/>
            <a:gdLst/>
            <a:ahLst/>
            <a:cxnLst/>
            <a:rect l="l" t="t" r="r" b="b"/>
            <a:pathLst>
              <a:path w="1495425" h="1567179">
                <a:moveTo>
                  <a:pt x="0" y="0"/>
                </a:moveTo>
                <a:lnTo>
                  <a:pt x="1442669" y="1566672"/>
                </a:lnTo>
                <a:lnTo>
                  <a:pt x="1495044" y="1566672"/>
                </a:lnTo>
                <a:lnTo>
                  <a:pt x="0" y="0"/>
                </a:lnTo>
                <a:close/>
              </a:path>
            </a:pathLst>
          </a:custGeom>
          <a:solidFill>
            <a:srgbClr val="69240C"/>
          </a:solidFill>
        </p:spPr>
        <p:txBody>
          <a:bodyPr wrap="square" lIns="0" tIns="0" rIns="0" bIns="0" rtlCol="0"/>
          <a:lstStyle/>
          <a:p>
            <a:endParaRPr/>
          </a:p>
        </p:txBody>
      </p:sp>
      <p:sp>
        <p:nvSpPr>
          <p:cNvPr id="6" name="object 6"/>
          <p:cNvSpPr/>
          <p:nvPr/>
        </p:nvSpPr>
        <p:spPr>
          <a:xfrm>
            <a:off x="457200" y="5286755"/>
            <a:ext cx="2131060" cy="1571625"/>
          </a:xfrm>
          <a:custGeom>
            <a:avLst/>
            <a:gdLst/>
            <a:ahLst/>
            <a:cxnLst/>
            <a:rect l="l" t="t" r="r" b="b"/>
            <a:pathLst>
              <a:path w="2131060" h="1571625">
                <a:moveTo>
                  <a:pt x="0" y="0"/>
                </a:moveTo>
                <a:lnTo>
                  <a:pt x="0" y="4762"/>
                </a:lnTo>
                <a:lnTo>
                  <a:pt x="1495513" y="1571244"/>
                </a:lnTo>
                <a:lnTo>
                  <a:pt x="2130552" y="1571244"/>
                </a:lnTo>
                <a:lnTo>
                  <a:pt x="247662" y="42849"/>
                </a:lnTo>
                <a:lnTo>
                  <a:pt x="0" y="0"/>
                </a:lnTo>
                <a:close/>
              </a:path>
            </a:pathLst>
          </a:custGeom>
          <a:solidFill>
            <a:srgbClr val="9E3611"/>
          </a:solidFill>
        </p:spPr>
        <p:txBody>
          <a:bodyPr wrap="square" lIns="0" tIns="0" rIns="0" bIns="0" rtlCol="0"/>
          <a:lstStyle/>
          <a:p>
            <a:endParaRPr/>
          </a:p>
        </p:txBody>
      </p:sp>
      <p:sp>
        <p:nvSpPr>
          <p:cNvPr id="7" name="object 7"/>
          <p:cNvSpPr/>
          <p:nvPr/>
        </p:nvSpPr>
        <p:spPr>
          <a:xfrm>
            <a:off x="150873" y="5239511"/>
            <a:ext cx="1694814" cy="1618615"/>
          </a:xfrm>
          <a:custGeom>
            <a:avLst/>
            <a:gdLst/>
            <a:ahLst/>
            <a:cxnLst/>
            <a:rect l="l" t="t" r="r" b="b"/>
            <a:pathLst>
              <a:path w="1694814" h="1618615">
                <a:moveTo>
                  <a:pt x="0" y="0"/>
                </a:moveTo>
                <a:lnTo>
                  <a:pt x="1228178" y="1618488"/>
                </a:lnTo>
                <a:lnTo>
                  <a:pt x="1694688" y="1618488"/>
                </a:lnTo>
                <a:lnTo>
                  <a:pt x="291973" y="95199"/>
                </a:lnTo>
                <a:lnTo>
                  <a:pt x="244360" y="42837"/>
                </a:lnTo>
                <a:lnTo>
                  <a:pt x="249135" y="42837"/>
                </a:lnTo>
                <a:lnTo>
                  <a:pt x="249135" y="38087"/>
                </a:lnTo>
                <a:lnTo>
                  <a:pt x="244360" y="38087"/>
                </a:lnTo>
                <a:lnTo>
                  <a:pt x="0" y="0"/>
                </a:lnTo>
                <a:close/>
              </a:path>
            </a:pathLst>
          </a:custGeom>
          <a:solidFill>
            <a:srgbClr val="3E3E3E"/>
          </a:solidFill>
        </p:spPr>
        <p:txBody>
          <a:bodyPr wrap="square" lIns="0" tIns="0" rIns="0" bIns="0" rtlCol="0"/>
          <a:lstStyle/>
          <a:p>
            <a:endParaRPr/>
          </a:p>
        </p:txBody>
      </p:sp>
      <p:sp>
        <p:nvSpPr>
          <p:cNvPr id="8" name="object 8"/>
          <p:cNvSpPr txBox="1"/>
          <p:nvPr/>
        </p:nvSpPr>
        <p:spPr>
          <a:xfrm>
            <a:off x="6631878" y="1908963"/>
            <a:ext cx="4707890" cy="391160"/>
          </a:xfrm>
          <a:prstGeom prst="rect">
            <a:avLst/>
          </a:prstGeom>
        </p:spPr>
        <p:txBody>
          <a:bodyPr vert="horz" wrap="square" lIns="0" tIns="12700" rIns="0" bIns="0" rtlCol="0">
            <a:spAutoFit/>
          </a:bodyPr>
          <a:lstStyle/>
          <a:p>
            <a:pPr marL="12700">
              <a:lnSpc>
                <a:spcPct val="100000"/>
              </a:lnSpc>
              <a:spcBef>
                <a:spcPts val="100"/>
              </a:spcBef>
              <a:tabLst>
                <a:tab pos="1205865" algn="l"/>
                <a:tab pos="2113915" algn="l"/>
                <a:tab pos="2613660" algn="l"/>
                <a:tab pos="3482340" algn="l"/>
              </a:tabLst>
            </a:pPr>
            <a:r>
              <a:rPr sz="2400" spc="-10" dirty="0">
                <a:solidFill>
                  <a:srgbClr val="FF0000"/>
                </a:solidFill>
                <a:latin typeface="Cambria"/>
                <a:cs typeface="Cambria"/>
              </a:rPr>
              <a:t>rotated	</a:t>
            </a:r>
            <a:r>
              <a:rPr sz="2400" spc="-5" dirty="0">
                <a:solidFill>
                  <a:srgbClr val="FF0000"/>
                </a:solidFill>
                <a:latin typeface="Cambria"/>
                <a:cs typeface="Cambria"/>
              </a:rPr>
              <a:t>teeth</a:t>
            </a:r>
            <a:r>
              <a:rPr sz="2400" spc="-5" dirty="0">
                <a:latin typeface="Cambria"/>
                <a:cs typeface="Cambria"/>
              </a:rPr>
              <a:t>	</a:t>
            </a:r>
            <a:r>
              <a:rPr sz="2400" spc="-15" dirty="0">
                <a:latin typeface="Cambria"/>
                <a:cs typeface="Cambria"/>
              </a:rPr>
              <a:t>to	</a:t>
            </a:r>
            <a:r>
              <a:rPr sz="2400" dirty="0">
                <a:latin typeface="Cambria"/>
                <a:cs typeface="Cambria"/>
              </a:rPr>
              <a:t>their	</a:t>
            </a:r>
            <a:r>
              <a:rPr sz="2400" spc="-5" dirty="0">
                <a:latin typeface="Cambria"/>
                <a:cs typeface="Cambria"/>
              </a:rPr>
              <a:t>indicated</a:t>
            </a:r>
            <a:endParaRPr sz="2400" dirty="0">
              <a:latin typeface="Cambria"/>
              <a:cs typeface="Cambria"/>
            </a:endParaRPr>
          </a:p>
        </p:txBody>
      </p:sp>
      <p:sp>
        <p:nvSpPr>
          <p:cNvPr id="13" name="object 13"/>
          <p:cNvSpPr txBox="1"/>
          <p:nvPr/>
        </p:nvSpPr>
        <p:spPr>
          <a:xfrm>
            <a:off x="11663810" y="6500674"/>
            <a:ext cx="238760" cy="203835"/>
          </a:xfrm>
          <a:prstGeom prst="rect">
            <a:avLst/>
          </a:prstGeom>
        </p:spPr>
        <p:txBody>
          <a:bodyPr vert="horz" wrap="square" lIns="0" tIns="0" rIns="0" bIns="0" rtlCol="0">
            <a:spAutoFit/>
          </a:bodyPr>
          <a:lstStyle/>
          <a:p>
            <a:pPr marL="25400">
              <a:lnSpc>
                <a:spcPts val="1425"/>
              </a:lnSpc>
            </a:pPr>
            <a:fld id="{81D60167-4931-47E6-BA6A-407CBD079E47}" type="slidenum">
              <a:rPr sz="1400" b="1" dirty="0">
                <a:latin typeface="Corbel"/>
                <a:cs typeface="Corbel"/>
              </a:rPr>
              <a:pPr marL="25400">
                <a:lnSpc>
                  <a:spcPts val="1425"/>
                </a:lnSpc>
              </a:pPr>
              <a:t>33</a:t>
            </a:fld>
            <a:endParaRPr sz="1400">
              <a:latin typeface="Corbel"/>
              <a:cs typeface="Corbel"/>
            </a:endParaRPr>
          </a:p>
        </p:txBody>
      </p:sp>
      <p:sp>
        <p:nvSpPr>
          <p:cNvPr id="9" name="object 9"/>
          <p:cNvSpPr txBox="1"/>
          <p:nvPr/>
        </p:nvSpPr>
        <p:spPr>
          <a:xfrm>
            <a:off x="1753553" y="1223163"/>
            <a:ext cx="4665345" cy="1442720"/>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0070C0"/>
                </a:solidFill>
                <a:latin typeface="Cambria"/>
                <a:cs typeface="Cambria"/>
              </a:rPr>
              <a:t>Objectives</a:t>
            </a:r>
            <a:r>
              <a:rPr sz="2400" spc="-10" dirty="0">
                <a:latin typeface="Cambria"/>
                <a:cs typeface="Cambria"/>
              </a:rPr>
              <a:t>:</a:t>
            </a:r>
            <a:endParaRPr sz="2400" dirty="0">
              <a:latin typeface="Cambria"/>
              <a:cs typeface="Cambria"/>
            </a:endParaRPr>
          </a:p>
          <a:p>
            <a:pPr marL="756285" marR="5080" indent="-287020">
              <a:lnSpc>
                <a:spcPct val="100000"/>
              </a:lnSpc>
              <a:spcBef>
                <a:spcPts val="2520"/>
              </a:spcBef>
              <a:buClr>
                <a:srgbClr val="9E3611"/>
              </a:buClr>
              <a:buFont typeface="Arial"/>
              <a:buChar char="•"/>
              <a:tabLst>
                <a:tab pos="756285" algn="l"/>
                <a:tab pos="756920" algn="l"/>
                <a:tab pos="1312545" algn="l"/>
                <a:tab pos="2246630" algn="l"/>
                <a:tab pos="3438525" algn="l"/>
                <a:tab pos="4364990" algn="l"/>
              </a:tabLst>
            </a:pPr>
            <a:r>
              <a:rPr sz="2400" spc="-190" dirty="0">
                <a:solidFill>
                  <a:srgbClr val="FF0000"/>
                </a:solidFill>
                <a:latin typeface="Cambria"/>
                <a:cs typeface="Cambria"/>
              </a:rPr>
              <a:t>T</a:t>
            </a:r>
            <a:r>
              <a:rPr sz="2400" dirty="0">
                <a:solidFill>
                  <a:srgbClr val="FF0000"/>
                </a:solidFill>
                <a:latin typeface="Cambria"/>
                <a:cs typeface="Cambria"/>
              </a:rPr>
              <a:t>o	</a:t>
            </a:r>
            <a:r>
              <a:rPr sz="2400" spc="-10" dirty="0">
                <a:solidFill>
                  <a:srgbClr val="FF0000"/>
                </a:solidFill>
                <a:latin typeface="Cambria"/>
                <a:cs typeface="Cambria"/>
              </a:rPr>
              <a:t>b</a:t>
            </a:r>
            <a:r>
              <a:rPr sz="2400" dirty="0">
                <a:solidFill>
                  <a:srgbClr val="FF0000"/>
                </a:solidFill>
                <a:latin typeface="Cambria"/>
                <a:cs typeface="Cambria"/>
              </a:rPr>
              <a:t>r</a:t>
            </a:r>
            <a:r>
              <a:rPr sz="2400" spc="-10" dirty="0">
                <a:solidFill>
                  <a:srgbClr val="FF0000"/>
                </a:solidFill>
                <a:latin typeface="Cambria"/>
                <a:cs typeface="Cambria"/>
              </a:rPr>
              <a:t>i</a:t>
            </a:r>
            <a:r>
              <a:rPr sz="2400" spc="5" dirty="0">
                <a:solidFill>
                  <a:srgbClr val="FF0000"/>
                </a:solidFill>
                <a:latin typeface="Cambria"/>
                <a:cs typeface="Cambria"/>
              </a:rPr>
              <a:t>n</a:t>
            </a:r>
            <a:r>
              <a:rPr sz="2400" dirty="0">
                <a:solidFill>
                  <a:srgbClr val="FF0000"/>
                </a:solidFill>
                <a:latin typeface="Cambria"/>
                <a:cs typeface="Cambria"/>
              </a:rPr>
              <a:t>g	dr</a:t>
            </a:r>
            <a:r>
              <a:rPr sz="2400" spc="-10" dirty="0">
                <a:solidFill>
                  <a:srgbClr val="FF0000"/>
                </a:solidFill>
                <a:latin typeface="Cambria"/>
                <a:cs typeface="Cambria"/>
              </a:rPr>
              <a:t>i</a:t>
            </a:r>
            <a:r>
              <a:rPr sz="2400" spc="5" dirty="0">
                <a:solidFill>
                  <a:srgbClr val="FF0000"/>
                </a:solidFill>
                <a:latin typeface="Cambria"/>
                <a:cs typeface="Cambria"/>
              </a:rPr>
              <a:t>f</a:t>
            </a:r>
            <a:r>
              <a:rPr sz="2400" spc="-25" dirty="0">
                <a:solidFill>
                  <a:srgbClr val="FF0000"/>
                </a:solidFill>
                <a:latin typeface="Cambria"/>
                <a:cs typeface="Cambria"/>
              </a:rPr>
              <a:t>t</a:t>
            </a:r>
            <a:r>
              <a:rPr sz="2400" spc="5" dirty="0">
                <a:solidFill>
                  <a:srgbClr val="FF0000"/>
                </a:solidFill>
                <a:latin typeface="Cambria"/>
                <a:cs typeface="Cambria"/>
              </a:rPr>
              <a:t>e</a:t>
            </a:r>
            <a:r>
              <a:rPr sz="2400" dirty="0">
                <a:solidFill>
                  <a:srgbClr val="FF0000"/>
                </a:solidFill>
                <a:latin typeface="Cambria"/>
                <a:cs typeface="Cambria"/>
              </a:rPr>
              <a:t>d,	</a:t>
            </a:r>
            <a:r>
              <a:rPr sz="2400" spc="-10" dirty="0">
                <a:solidFill>
                  <a:srgbClr val="FF0000"/>
                </a:solidFill>
                <a:latin typeface="Cambria"/>
                <a:cs typeface="Cambria"/>
              </a:rPr>
              <a:t>t</a:t>
            </a:r>
            <a:r>
              <a:rPr sz="2400" spc="5" dirty="0">
                <a:solidFill>
                  <a:srgbClr val="FF0000"/>
                </a:solidFill>
                <a:latin typeface="Cambria"/>
                <a:cs typeface="Cambria"/>
              </a:rPr>
              <a:t>i</a:t>
            </a:r>
            <a:r>
              <a:rPr sz="2400" spc="-5" dirty="0">
                <a:solidFill>
                  <a:srgbClr val="FF0000"/>
                </a:solidFill>
                <a:latin typeface="Cambria"/>
                <a:cs typeface="Cambria"/>
              </a:rPr>
              <a:t>l</a:t>
            </a:r>
            <a:r>
              <a:rPr sz="2400" spc="-25" dirty="0">
                <a:solidFill>
                  <a:srgbClr val="FF0000"/>
                </a:solidFill>
                <a:latin typeface="Cambria"/>
                <a:cs typeface="Cambria"/>
              </a:rPr>
              <a:t>t</a:t>
            </a:r>
            <a:r>
              <a:rPr sz="2400" spc="5" dirty="0">
                <a:solidFill>
                  <a:srgbClr val="FF0000"/>
                </a:solidFill>
                <a:latin typeface="Cambria"/>
                <a:cs typeface="Cambria"/>
              </a:rPr>
              <a:t>e</a:t>
            </a:r>
            <a:r>
              <a:rPr sz="2400" dirty="0">
                <a:solidFill>
                  <a:srgbClr val="FF0000"/>
                </a:solidFill>
                <a:latin typeface="Cambria"/>
                <a:cs typeface="Cambria"/>
              </a:rPr>
              <a:t>d	</a:t>
            </a:r>
            <a:r>
              <a:rPr sz="2400" spc="-5" dirty="0">
                <a:solidFill>
                  <a:srgbClr val="FF0000"/>
                </a:solidFill>
                <a:latin typeface="Cambria"/>
                <a:cs typeface="Cambria"/>
              </a:rPr>
              <a:t>or  </a:t>
            </a:r>
            <a:r>
              <a:rPr sz="2400" spc="-10" dirty="0">
                <a:latin typeface="Cambria"/>
                <a:cs typeface="Cambria"/>
              </a:rPr>
              <a:t>physiological</a:t>
            </a:r>
            <a:r>
              <a:rPr sz="2400" dirty="0">
                <a:latin typeface="Cambria"/>
                <a:cs typeface="Cambria"/>
              </a:rPr>
              <a:t> positions</a:t>
            </a:r>
          </a:p>
        </p:txBody>
      </p:sp>
      <p:sp>
        <p:nvSpPr>
          <p:cNvPr id="10" name="object 10"/>
          <p:cNvSpPr txBox="1"/>
          <p:nvPr/>
        </p:nvSpPr>
        <p:spPr>
          <a:xfrm>
            <a:off x="7156133" y="2945283"/>
            <a:ext cx="4177665" cy="391160"/>
          </a:xfrm>
          <a:prstGeom prst="rect">
            <a:avLst/>
          </a:prstGeom>
        </p:spPr>
        <p:txBody>
          <a:bodyPr vert="horz" wrap="square" lIns="0" tIns="12700" rIns="0" bIns="0" rtlCol="0">
            <a:spAutoFit/>
          </a:bodyPr>
          <a:lstStyle/>
          <a:p>
            <a:pPr marL="12700">
              <a:lnSpc>
                <a:spcPct val="100000"/>
              </a:lnSpc>
              <a:spcBef>
                <a:spcPts val="100"/>
              </a:spcBef>
              <a:tabLst>
                <a:tab pos="680085" algn="l"/>
                <a:tab pos="2181225" algn="l"/>
                <a:tab pos="2674620" algn="l"/>
                <a:tab pos="3854450" algn="l"/>
              </a:tabLst>
            </a:pPr>
            <a:r>
              <a:rPr sz="2400" dirty="0">
                <a:latin typeface="Cambria"/>
                <a:cs typeface="Cambria"/>
              </a:rPr>
              <a:t>n</a:t>
            </a:r>
            <a:r>
              <a:rPr sz="2400" spc="-5" dirty="0">
                <a:latin typeface="Cambria"/>
                <a:cs typeface="Cambria"/>
              </a:rPr>
              <a:t>o</a:t>
            </a:r>
            <a:r>
              <a:rPr sz="2400" dirty="0">
                <a:latin typeface="Cambria"/>
                <a:cs typeface="Cambria"/>
              </a:rPr>
              <a:t>t	a</a:t>
            </a:r>
            <a:r>
              <a:rPr sz="2400" spc="-10" dirty="0">
                <a:latin typeface="Cambria"/>
                <a:cs typeface="Cambria"/>
              </a:rPr>
              <a:t>m</a:t>
            </a:r>
            <a:r>
              <a:rPr sz="2400" spc="5" dirty="0">
                <a:latin typeface="Cambria"/>
                <a:cs typeface="Cambria"/>
              </a:rPr>
              <a:t>ena</a:t>
            </a:r>
            <a:r>
              <a:rPr sz="2400" spc="-5" dirty="0">
                <a:latin typeface="Cambria"/>
                <a:cs typeface="Cambria"/>
              </a:rPr>
              <a:t>bl</a:t>
            </a:r>
            <a:r>
              <a:rPr sz="2400" dirty="0">
                <a:latin typeface="Cambria"/>
                <a:cs typeface="Cambria"/>
              </a:rPr>
              <a:t>e	</a:t>
            </a:r>
            <a:r>
              <a:rPr sz="2400" spc="-25" dirty="0">
                <a:latin typeface="Cambria"/>
                <a:cs typeface="Cambria"/>
              </a:rPr>
              <a:t>t</a:t>
            </a:r>
            <a:r>
              <a:rPr sz="2400" dirty="0">
                <a:latin typeface="Cambria"/>
                <a:cs typeface="Cambria"/>
              </a:rPr>
              <a:t>o	</a:t>
            </a:r>
            <a:r>
              <a:rPr sz="2400" spc="-5" dirty="0">
                <a:latin typeface="Cambria"/>
                <a:cs typeface="Cambria"/>
              </a:rPr>
              <a:t>clo</a:t>
            </a:r>
            <a:r>
              <a:rPr sz="2400" dirty="0">
                <a:latin typeface="Cambria"/>
                <a:cs typeface="Cambria"/>
              </a:rPr>
              <a:t>s</a:t>
            </a:r>
            <a:r>
              <a:rPr sz="2400" spc="-10" dirty="0">
                <a:latin typeface="Cambria"/>
                <a:cs typeface="Cambria"/>
              </a:rPr>
              <a:t>u</a:t>
            </a:r>
            <a:r>
              <a:rPr sz="2400" spc="-35" dirty="0">
                <a:latin typeface="Cambria"/>
                <a:cs typeface="Cambria"/>
              </a:rPr>
              <a:t>r</a:t>
            </a:r>
            <a:r>
              <a:rPr sz="2400" dirty="0">
                <a:latin typeface="Cambria"/>
                <a:cs typeface="Cambria"/>
              </a:rPr>
              <a:t>e	</a:t>
            </a:r>
            <a:r>
              <a:rPr sz="2400" spc="-45" dirty="0">
                <a:latin typeface="Cambria"/>
                <a:cs typeface="Cambria"/>
              </a:rPr>
              <a:t>by</a:t>
            </a:r>
            <a:endParaRPr sz="2400">
              <a:latin typeface="Cambria"/>
              <a:cs typeface="Cambria"/>
            </a:endParaRPr>
          </a:p>
        </p:txBody>
      </p:sp>
      <p:sp>
        <p:nvSpPr>
          <p:cNvPr id="11" name="object 11"/>
          <p:cNvSpPr txBox="1"/>
          <p:nvPr/>
        </p:nvSpPr>
        <p:spPr>
          <a:xfrm>
            <a:off x="2210753" y="2945283"/>
            <a:ext cx="4740275" cy="756920"/>
          </a:xfrm>
          <a:prstGeom prst="rect">
            <a:avLst/>
          </a:prstGeom>
        </p:spPr>
        <p:txBody>
          <a:bodyPr vert="horz" wrap="square" lIns="0" tIns="12700" rIns="0" bIns="0" rtlCol="0">
            <a:spAutoFit/>
          </a:bodyPr>
          <a:lstStyle/>
          <a:p>
            <a:pPr marL="299085" marR="5080" indent="-287020">
              <a:lnSpc>
                <a:spcPct val="100000"/>
              </a:lnSpc>
              <a:spcBef>
                <a:spcPts val="100"/>
              </a:spcBef>
              <a:buClr>
                <a:srgbClr val="9E3611"/>
              </a:buClr>
              <a:buFont typeface="Arial"/>
              <a:buChar char="•"/>
              <a:tabLst>
                <a:tab pos="299085" algn="l"/>
                <a:tab pos="299720" algn="l"/>
                <a:tab pos="848994" algn="l"/>
                <a:tab pos="1739264" algn="l"/>
                <a:tab pos="2703830" algn="l"/>
                <a:tab pos="4057015" algn="l"/>
              </a:tabLst>
            </a:pPr>
            <a:r>
              <a:rPr sz="2400" spc="-190" dirty="0">
                <a:latin typeface="Cambria"/>
                <a:cs typeface="Cambria"/>
              </a:rPr>
              <a:t>T</a:t>
            </a:r>
            <a:r>
              <a:rPr sz="2400" dirty="0">
                <a:latin typeface="Cambria"/>
                <a:cs typeface="Cambria"/>
              </a:rPr>
              <a:t>o	</a:t>
            </a:r>
            <a:r>
              <a:rPr sz="2400" spc="-5" dirty="0">
                <a:solidFill>
                  <a:srgbClr val="FF0000"/>
                </a:solidFill>
                <a:latin typeface="Cambria"/>
                <a:cs typeface="Cambria"/>
              </a:rPr>
              <a:t>clo</a:t>
            </a:r>
            <a:r>
              <a:rPr sz="2400" dirty="0">
                <a:solidFill>
                  <a:srgbClr val="FF0000"/>
                </a:solidFill>
                <a:latin typeface="Cambria"/>
                <a:cs typeface="Cambria"/>
              </a:rPr>
              <a:t>se	s</a:t>
            </a:r>
            <a:r>
              <a:rPr sz="2400" spc="-5" dirty="0">
                <a:solidFill>
                  <a:srgbClr val="FF0000"/>
                </a:solidFill>
                <a:latin typeface="Cambria"/>
                <a:cs typeface="Cambria"/>
              </a:rPr>
              <a:t>p</a:t>
            </a:r>
            <a:r>
              <a:rPr sz="2400" dirty="0">
                <a:solidFill>
                  <a:srgbClr val="FF0000"/>
                </a:solidFill>
                <a:latin typeface="Cambria"/>
                <a:cs typeface="Cambria"/>
              </a:rPr>
              <a:t>a</a:t>
            </a:r>
            <a:r>
              <a:rPr sz="2400" spc="-5" dirty="0">
                <a:solidFill>
                  <a:srgbClr val="FF0000"/>
                </a:solidFill>
                <a:latin typeface="Cambria"/>
                <a:cs typeface="Cambria"/>
              </a:rPr>
              <a:t>c</a:t>
            </a:r>
            <a:r>
              <a:rPr sz="2400" dirty="0">
                <a:solidFill>
                  <a:srgbClr val="FF0000"/>
                </a:solidFill>
                <a:latin typeface="Cambria"/>
                <a:cs typeface="Cambria"/>
              </a:rPr>
              <a:t>e	</a:t>
            </a:r>
            <a:r>
              <a:rPr sz="2400" spc="-10" dirty="0">
                <a:solidFill>
                  <a:srgbClr val="FF0000"/>
                </a:solidFill>
                <a:latin typeface="Cambria"/>
                <a:cs typeface="Cambria"/>
              </a:rPr>
              <a:t>b</a:t>
            </a:r>
            <a:r>
              <a:rPr sz="2400" spc="5" dirty="0">
                <a:solidFill>
                  <a:srgbClr val="FF0000"/>
                </a:solidFill>
                <a:latin typeface="Cambria"/>
                <a:cs typeface="Cambria"/>
              </a:rPr>
              <a:t>e</a:t>
            </a:r>
            <a:r>
              <a:rPr sz="2400" spc="15" dirty="0">
                <a:solidFill>
                  <a:srgbClr val="FF0000"/>
                </a:solidFill>
                <a:latin typeface="Cambria"/>
                <a:cs typeface="Cambria"/>
              </a:rPr>
              <a:t>t</a:t>
            </a:r>
            <a:r>
              <a:rPr sz="2400" spc="-35" dirty="0">
                <a:solidFill>
                  <a:srgbClr val="FF0000"/>
                </a:solidFill>
                <a:latin typeface="Cambria"/>
                <a:cs typeface="Cambria"/>
              </a:rPr>
              <a:t>w</a:t>
            </a:r>
            <a:r>
              <a:rPr sz="2400" spc="5" dirty="0">
                <a:solidFill>
                  <a:srgbClr val="FF0000"/>
                </a:solidFill>
                <a:latin typeface="Cambria"/>
                <a:cs typeface="Cambria"/>
              </a:rPr>
              <a:t>ee</a:t>
            </a:r>
            <a:r>
              <a:rPr sz="2400" dirty="0">
                <a:solidFill>
                  <a:srgbClr val="FF0000"/>
                </a:solidFill>
                <a:latin typeface="Cambria"/>
                <a:cs typeface="Cambria"/>
              </a:rPr>
              <a:t>n	</a:t>
            </a:r>
            <a:r>
              <a:rPr sz="2400" spc="-25" dirty="0">
                <a:solidFill>
                  <a:srgbClr val="FF0000"/>
                </a:solidFill>
                <a:latin typeface="Cambria"/>
                <a:cs typeface="Cambria"/>
              </a:rPr>
              <a:t>t</a:t>
            </a:r>
            <a:r>
              <a:rPr sz="2400" spc="5" dirty="0">
                <a:solidFill>
                  <a:srgbClr val="FF0000"/>
                </a:solidFill>
                <a:latin typeface="Cambria"/>
                <a:cs typeface="Cambria"/>
              </a:rPr>
              <a:t>ee</a:t>
            </a:r>
            <a:r>
              <a:rPr sz="2400" spc="-10" dirty="0">
                <a:solidFill>
                  <a:srgbClr val="FF0000"/>
                </a:solidFill>
                <a:latin typeface="Cambria"/>
                <a:cs typeface="Cambria"/>
              </a:rPr>
              <a:t>t</a:t>
            </a:r>
            <a:r>
              <a:rPr sz="2400" dirty="0">
                <a:solidFill>
                  <a:srgbClr val="FF0000"/>
                </a:solidFill>
                <a:latin typeface="Cambria"/>
                <a:cs typeface="Cambria"/>
              </a:rPr>
              <a:t>h  </a:t>
            </a:r>
            <a:r>
              <a:rPr sz="2400" spc="-10" dirty="0">
                <a:latin typeface="Cambria"/>
                <a:cs typeface="Cambria"/>
              </a:rPr>
              <a:t>restoration</a:t>
            </a:r>
            <a:endParaRPr sz="2400" dirty="0">
              <a:latin typeface="Cambria"/>
              <a:cs typeface="Cambria"/>
            </a:endParaRPr>
          </a:p>
        </p:txBody>
      </p:sp>
      <p:sp>
        <p:nvSpPr>
          <p:cNvPr id="12" name="object 12"/>
          <p:cNvSpPr txBox="1"/>
          <p:nvPr/>
        </p:nvSpPr>
        <p:spPr>
          <a:xfrm>
            <a:off x="2210753" y="3981604"/>
            <a:ext cx="9130665" cy="1428596"/>
          </a:xfrm>
          <a:prstGeom prst="rect">
            <a:avLst/>
          </a:prstGeom>
        </p:spPr>
        <p:txBody>
          <a:bodyPr vert="horz" wrap="square" lIns="0" tIns="12700" rIns="0" bIns="0" rtlCol="0">
            <a:spAutoFit/>
          </a:bodyPr>
          <a:lstStyle/>
          <a:p>
            <a:pPr marL="354965" indent="-342900">
              <a:lnSpc>
                <a:spcPct val="100000"/>
              </a:lnSpc>
              <a:spcBef>
                <a:spcPts val="2400"/>
              </a:spcBef>
              <a:buClr>
                <a:srgbClr val="9E3611"/>
              </a:buClr>
              <a:buFont typeface="Arial" panose="020B0604020202020204" pitchFamily="34" charset="0"/>
              <a:buChar char="•"/>
              <a:tabLst>
                <a:tab pos="299085" algn="l"/>
                <a:tab pos="299720" algn="l"/>
              </a:tabLst>
            </a:pPr>
            <a:r>
              <a:rPr sz="2400" spc="-95" dirty="0">
                <a:latin typeface="Cambria"/>
                <a:cs typeface="Cambria"/>
              </a:rPr>
              <a:t>To </a:t>
            </a:r>
            <a:r>
              <a:rPr sz="2400" spc="-25" dirty="0">
                <a:latin typeface="Cambria"/>
                <a:cs typeface="Cambria"/>
              </a:rPr>
              <a:t>move </a:t>
            </a:r>
            <a:r>
              <a:rPr sz="2400" spc="-5" dirty="0">
                <a:latin typeface="Cambria"/>
                <a:cs typeface="Cambria"/>
              </a:rPr>
              <a:t>the teeth </a:t>
            </a:r>
            <a:r>
              <a:rPr sz="2400" spc="-10" dirty="0">
                <a:latin typeface="Cambria"/>
                <a:cs typeface="Cambria"/>
              </a:rPr>
              <a:t>occlusally </a:t>
            </a:r>
            <a:r>
              <a:rPr sz="2400" spc="-5" dirty="0">
                <a:latin typeface="Cambria"/>
                <a:cs typeface="Cambria"/>
              </a:rPr>
              <a:t>or </a:t>
            </a:r>
            <a:r>
              <a:rPr sz="2400" spc="-10" dirty="0">
                <a:latin typeface="Cambria"/>
                <a:cs typeface="Cambria"/>
              </a:rPr>
              <a:t>apically </a:t>
            </a:r>
            <a:r>
              <a:rPr sz="2400" spc="-15" dirty="0">
                <a:latin typeface="Cambria"/>
                <a:cs typeface="Cambria"/>
              </a:rPr>
              <a:t>to </a:t>
            </a:r>
            <a:r>
              <a:rPr sz="2400" spc="-10" dirty="0">
                <a:latin typeface="Cambria"/>
                <a:cs typeface="Cambria"/>
              </a:rPr>
              <a:t>make </a:t>
            </a:r>
            <a:r>
              <a:rPr sz="2400" spc="-5" dirty="0">
                <a:latin typeface="Cambria"/>
                <a:cs typeface="Cambria"/>
              </a:rPr>
              <a:t>them</a:t>
            </a:r>
            <a:r>
              <a:rPr sz="2400" spc="165" dirty="0">
                <a:latin typeface="Cambria"/>
                <a:cs typeface="Cambria"/>
              </a:rPr>
              <a:t> </a:t>
            </a:r>
            <a:r>
              <a:rPr sz="2400" spc="-10" dirty="0">
                <a:latin typeface="Cambria"/>
                <a:cs typeface="Cambria"/>
              </a:rPr>
              <a:t>restorable.</a:t>
            </a:r>
            <a:endParaRPr sz="2400" dirty="0">
              <a:latin typeface="Cambria"/>
              <a:cs typeface="Cambria"/>
            </a:endParaRPr>
          </a:p>
          <a:p>
            <a:pPr marL="299085" marR="5080" indent="-287020">
              <a:lnSpc>
                <a:spcPct val="100000"/>
              </a:lnSpc>
              <a:spcBef>
                <a:spcPts val="2400"/>
              </a:spcBef>
              <a:buClr>
                <a:srgbClr val="9E3611"/>
              </a:buClr>
              <a:buFont typeface="Arial"/>
              <a:buChar char="•"/>
              <a:tabLst>
                <a:tab pos="299085" algn="l"/>
                <a:tab pos="299720" algn="l"/>
                <a:tab pos="754380" algn="l"/>
                <a:tab pos="1598930" algn="l"/>
                <a:tab pos="2406650" algn="l"/>
                <a:tab pos="3171825" algn="l"/>
                <a:tab pos="3456304" algn="l"/>
                <a:tab pos="5512435" algn="l"/>
                <a:tab pos="5935980" algn="l"/>
                <a:tab pos="7799705" algn="l"/>
              </a:tabLst>
            </a:pPr>
            <a:r>
              <a:rPr sz="2400" spc="-190" dirty="0">
                <a:latin typeface="Cambria"/>
                <a:cs typeface="Cambria"/>
              </a:rPr>
              <a:t>T</a:t>
            </a:r>
            <a:r>
              <a:rPr sz="2400" dirty="0">
                <a:latin typeface="Cambria"/>
                <a:cs typeface="Cambria"/>
              </a:rPr>
              <a:t>o	</a:t>
            </a:r>
            <a:r>
              <a:rPr sz="2400" spc="-5" dirty="0">
                <a:latin typeface="Cambria"/>
                <a:cs typeface="Cambria"/>
              </a:rPr>
              <a:t>m</a:t>
            </a:r>
            <a:r>
              <a:rPr sz="2400" spc="-40" dirty="0">
                <a:latin typeface="Cambria"/>
                <a:cs typeface="Cambria"/>
              </a:rPr>
              <a:t>o</a:t>
            </a:r>
            <a:r>
              <a:rPr sz="2400" spc="-50" dirty="0">
                <a:latin typeface="Cambria"/>
                <a:cs typeface="Cambria"/>
              </a:rPr>
              <a:t>v</a:t>
            </a:r>
            <a:r>
              <a:rPr sz="2400" dirty="0">
                <a:latin typeface="Cambria"/>
                <a:cs typeface="Cambria"/>
              </a:rPr>
              <a:t>e	</a:t>
            </a:r>
            <a:r>
              <a:rPr sz="2400" spc="-25" dirty="0">
                <a:latin typeface="Cambria"/>
                <a:cs typeface="Cambria"/>
              </a:rPr>
              <a:t>t</a:t>
            </a:r>
            <a:r>
              <a:rPr sz="2400" spc="5" dirty="0">
                <a:latin typeface="Cambria"/>
                <a:cs typeface="Cambria"/>
              </a:rPr>
              <a:t>eet</a:t>
            </a:r>
            <a:r>
              <a:rPr sz="2400" dirty="0">
                <a:latin typeface="Cambria"/>
                <a:cs typeface="Cambria"/>
              </a:rPr>
              <a:t>h	</a:t>
            </a:r>
            <a:r>
              <a:rPr sz="2400" spc="-10" dirty="0">
                <a:latin typeface="Cambria"/>
                <a:cs typeface="Cambria"/>
              </a:rPr>
              <a:t>f</a:t>
            </a:r>
            <a:r>
              <a:rPr sz="2400" spc="-35" dirty="0">
                <a:latin typeface="Cambria"/>
                <a:cs typeface="Cambria"/>
              </a:rPr>
              <a:t>r</a:t>
            </a:r>
            <a:r>
              <a:rPr sz="2400" spc="-5" dirty="0">
                <a:latin typeface="Cambria"/>
                <a:cs typeface="Cambria"/>
              </a:rPr>
              <a:t>o</a:t>
            </a:r>
            <a:r>
              <a:rPr sz="2400" dirty="0">
                <a:latin typeface="Cambria"/>
                <a:cs typeface="Cambria"/>
              </a:rPr>
              <a:t>m	a	n</a:t>
            </a:r>
            <a:r>
              <a:rPr sz="2400" spc="-5" dirty="0">
                <a:latin typeface="Cambria"/>
                <a:cs typeface="Cambria"/>
              </a:rPr>
              <a:t>o</a:t>
            </a:r>
            <a:r>
              <a:rPr sz="2400" dirty="0">
                <a:latin typeface="Cambria"/>
                <a:cs typeface="Cambria"/>
              </a:rPr>
              <a:t>n</a:t>
            </a:r>
            <a:r>
              <a:rPr sz="2400" spc="-5" dirty="0">
                <a:latin typeface="Cambria"/>
                <a:cs typeface="Cambria"/>
              </a:rPr>
              <a:t>-</a:t>
            </a:r>
            <a:r>
              <a:rPr sz="2400" spc="5" dirty="0">
                <a:latin typeface="Cambria"/>
                <a:cs typeface="Cambria"/>
              </a:rPr>
              <a:t>f</a:t>
            </a:r>
            <a:r>
              <a:rPr sz="2400" spc="-5" dirty="0">
                <a:latin typeface="Cambria"/>
                <a:cs typeface="Cambria"/>
              </a:rPr>
              <a:t>u</a:t>
            </a:r>
            <a:r>
              <a:rPr sz="2400" dirty="0">
                <a:latin typeface="Cambria"/>
                <a:cs typeface="Cambria"/>
              </a:rPr>
              <a:t>n</a:t>
            </a:r>
            <a:r>
              <a:rPr sz="2400" spc="-5" dirty="0">
                <a:latin typeface="Cambria"/>
                <a:cs typeface="Cambria"/>
              </a:rPr>
              <a:t>c</a:t>
            </a:r>
            <a:r>
              <a:rPr sz="2400" spc="-10" dirty="0">
                <a:latin typeface="Cambria"/>
                <a:cs typeface="Cambria"/>
              </a:rPr>
              <a:t>ti</a:t>
            </a:r>
            <a:r>
              <a:rPr sz="2400" spc="-5" dirty="0">
                <a:latin typeface="Cambria"/>
                <a:cs typeface="Cambria"/>
              </a:rPr>
              <a:t>o</a:t>
            </a:r>
            <a:r>
              <a:rPr sz="2400" dirty="0">
                <a:latin typeface="Cambria"/>
                <a:cs typeface="Cambria"/>
              </a:rPr>
              <a:t>nal	</a:t>
            </a:r>
            <a:r>
              <a:rPr sz="2400" spc="-5" dirty="0">
                <a:latin typeface="Cambria"/>
                <a:cs typeface="Cambria"/>
              </a:rPr>
              <a:t>o</a:t>
            </a:r>
            <a:r>
              <a:rPr sz="2400" dirty="0">
                <a:latin typeface="Cambria"/>
                <a:cs typeface="Cambria"/>
              </a:rPr>
              <a:t>r	</a:t>
            </a:r>
            <a:r>
              <a:rPr sz="2400" spc="-10" dirty="0">
                <a:latin typeface="Cambria"/>
                <a:cs typeface="Cambria"/>
              </a:rPr>
              <a:t>t</a:t>
            </a:r>
            <a:r>
              <a:rPr sz="2400" spc="-35" dirty="0">
                <a:latin typeface="Cambria"/>
                <a:cs typeface="Cambria"/>
              </a:rPr>
              <a:t>r</a:t>
            </a:r>
            <a:r>
              <a:rPr sz="2400" spc="-10" dirty="0">
                <a:latin typeface="Cambria"/>
                <a:cs typeface="Cambria"/>
              </a:rPr>
              <a:t>au</a:t>
            </a:r>
            <a:r>
              <a:rPr sz="2400" spc="-5" dirty="0">
                <a:latin typeface="Cambria"/>
                <a:cs typeface="Cambria"/>
              </a:rPr>
              <a:t>m</a:t>
            </a:r>
            <a:r>
              <a:rPr sz="2400" dirty="0">
                <a:latin typeface="Cambria"/>
                <a:cs typeface="Cambria"/>
              </a:rPr>
              <a:t>ati</a:t>
            </a:r>
            <a:r>
              <a:rPr sz="2400" spc="-5" dirty="0">
                <a:latin typeface="Cambria"/>
                <a:cs typeface="Cambria"/>
              </a:rPr>
              <a:t>c</a:t>
            </a:r>
            <a:r>
              <a:rPr sz="2400" dirty="0">
                <a:latin typeface="Cambria"/>
                <a:cs typeface="Cambria"/>
              </a:rPr>
              <a:t>a</a:t>
            </a:r>
            <a:r>
              <a:rPr sz="2400" spc="-5" dirty="0">
                <a:latin typeface="Cambria"/>
                <a:cs typeface="Cambria"/>
              </a:rPr>
              <a:t>l</a:t>
            </a:r>
            <a:r>
              <a:rPr sz="2400" spc="-55" dirty="0">
                <a:latin typeface="Cambria"/>
                <a:cs typeface="Cambria"/>
              </a:rPr>
              <a:t>l</a:t>
            </a:r>
            <a:r>
              <a:rPr sz="2400" dirty="0">
                <a:latin typeface="Cambria"/>
                <a:cs typeface="Cambria"/>
              </a:rPr>
              <a:t>y	</a:t>
            </a:r>
            <a:r>
              <a:rPr sz="2400" spc="5" dirty="0">
                <a:latin typeface="Cambria"/>
                <a:cs typeface="Cambria"/>
              </a:rPr>
              <a:t>f</a:t>
            </a:r>
            <a:r>
              <a:rPr sz="2400" spc="-5" dirty="0">
                <a:latin typeface="Cambria"/>
                <a:cs typeface="Cambria"/>
              </a:rPr>
              <a:t>u</a:t>
            </a:r>
            <a:r>
              <a:rPr sz="2400" dirty="0">
                <a:latin typeface="Cambria"/>
                <a:cs typeface="Cambria"/>
              </a:rPr>
              <a:t>n</a:t>
            </a:r>
            <a:r>
              <a:rPr sz="2400" spc="-5" dirty="0">
                <a:latin typeface="Cambria"/>
                <a:cs typeface="Cambria"/>
              </a:rPr>
              <a:t>c</a:t>
            </a:r>
            <a:r>
              <a:rPr sz="2400" dirty="0">
                <a:latin typeface="Cambria"/>
                <a:cs typeface="Cambria"/>
              </a:rPr>
              <a:t>ti</a:t>
            </a:r>
            <a:r>
              <a:rPr sz="2400" spc="-20" dirty="0">
                <a:latin typeface="Cambria"/>
                <a:cs typeface="Cambria"/>
              </a:rPr>
              <a:t>o</a:t>
            </a:r>
            <a:r>
              <a:rPr sz="2400" dirty="0">
                <a:latin typeface="Cambria"/>
                <a:cs typeface="Cambria"/>
              </a:rPr>
              <a:t>nal  </a:t>
            </a:r>
            <a:r>
              <a:rPr sz="2400" spc="-5" dirty="0">
                <a:latin typeface="Cambria"/>
                <a:cs typeface="Cambria"/>
              </a:rPr>
              <a:t>location </a:t>
            </a:r>
            <a:r>
              <a:rPr sz="2400" spc="-15" dirty="0">
                <a:latin typeface="Cambria"/>
                <a:cs typeface="Cambria"/>
              </a:rPr>
              <a:t>to </a:t>
            </a:r>
            <a:r>
              <a:rPr sz="2400" dirty="0">
                <a:latin typeface="Cambria"/>
                <a:cs typeface="Cambria"/>
              </a:rPr>
              <a:t>a </a:t>
            </a:r>
            <a:r>
              <a:rPr sz="2400" spc="-10" dirty="0">
                <a:latin typeface="Cambria"/>
                <a:cs typeface="Cambria"/>
              </a:rPr>
              <a:t>physiologically </a:t>
            </a:r>
            <a:r>
              <a:rPr sz="2400" spc="-5" dirty="0">
                <a:latin typeface="Cambria"/>
                <a:cs typeface="Cambria"/>
              </a:rPr>
              <a:t>functional </a:t>
            </a:r>
            <a:r>
              <a:rPr sz="2400" dirty="0">
                <a:latin typeface="Cambria"/>
                <a:cs typeface="Cambria"/>
              </a:rPr>
              <a:t>one.</a:t>
            </a:r>
          </a:p>
        </p:txBody>
      </p:sp>
      <p:sp>
        <p:nvSpPr>
          <p:cNvPr id="14" name="Slide Number Placeholder 13"/>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193" y="0"/>
            <a:ext cx="1122045" cy="5329555"/>
          </a:xfrm>
          <a:custGeom>
            <a:avLst/>
            <a:gdLst/>
            <a:ahLst/>
            <a:cxnLst/>
            <a:rect l="l" t="t" r="r" b="b"/>
            <a:pathLst>
              <a:path w="1122045" h="5329555">
                <a:moveTo>
                  <a:pt x="1121664" y="0"/>
                </a:moveTo>
                <a:lnTo>
                  <a:pt x="867829" y="0"/>
                </a:lnTo>
                <a:lnTo>
                  <a:pt x="0" y="5286565"/>
                </a:lnTo>
                <a:lnTo>
                  <a:pt x="247497" y="5329428"/>
                </a:lnTo>
                <a:lnTo>
                  <a:pt x="1121664" y="0"/>
                </a:lnTo>
                <a:close/>
              </a:path>
            </a:pathLst>
          </a:custGeom>
          <a:solidFill>
            <a:srgbClr val="D34817"/>
          </a:solidFill>
        </p:spPr>
        <p:txBody>
          <a:bodyPr wrap="square" lIns="0" tIns="0" rIns="0" bIns="0" rtlCol="0"/>
          <a:lstStyle/>
          <a:p>
            <a:endParaRPr/>
          </a:p>
        </p:txBody>
      </p:sp>
      <p:sp>
        <p:nvSpPr>
          <p:cNvPr id="3" name="object 3"/>
          <p:cNvSpPr/>
          <p:nvPr/>
        </p:nvSpPr>
        <p:spPr>
          <a:xfrm>
            <a:off x="150876" y="0"/>
            <a:ext cx="1117600" cy="5278120"/>
          </a:xfrm>
          <a:custGeom>
            <a:avLst/>
            <a:gdLst/>
            <a:ahLst/>
            <a:cxnLst/>
            <a:rect l="l" t="t" r="r" b="b"/>
            <a:pathLst>
              <a:path w="1117600" h="5278120">
                <a:moveTo>
                  <a:pt x="1117091" y="0"/>
                </a:moveTo>
                <a:lnTo>
                  <a:pt x="864793" y="0"/>
                </a:lnTo>
                <a:lnTo>
                  <a:pt x="0" y="5239512"/>
                </a:lnTo>
                <a:lnTo>
                  <a:pt x="249123" y="5277612"/>
                </a:lnTo>
                <a:lnTo>
                  <a:pt x="1117091" y="0"/>
                </a:lnTo>
                <a:close/>
              </a:path>
            </a:pathLst>
          </a:custGeom>
          <a:solidFill>
            <a:srgbClr val="595958"/>
          </a:solidFill>
        </p:spPr>
        <p:txBody>
          <a:bodyPr wrap="square" lIns="0" tIns="0" rIns="0" bIns="0" rtlCol="0"/>
          <a:lstStyle/>
          <a:p>
            <a:endParaRPr/>
          </a:p>
        </p:txBody>
      </p:sp>
      <p:sp>
        <p:nvSpPr>
          <p:cNvPr id="4" name="object 4"/>
          <p:cNvSpPr/>
          <p:nvPr/>
        </p:nvSpPr>
        <p:spPr>
          <a:xfrm>
            <a:off x="150881" y="5239511"/>
            <a:ext cx="1228725" cy="1618615"/>
          </a:xfrm>
          <a:custGeom>
            <a:avLst/>
            <a:gdLst/>
            <a:ahLst/>
            <a:cxnLst/>
            <a:rect l="l" t="t" r="r" b="b"/>
            <a:pathLst>
              <a:path w="1228725" h="1618615">
                <a:moveTo>
                  <a:pt x="0" y="0"/>
                </a:moveTo>
                <a:lnTo>
                  <a:pt x="1174381" y="1618488"/>
                </a:lnTo>
                <a:lnTo>
                  <a:pt x="1228344" y="1618488"/>
                </a:lnTo>
                <a:lnTo>
                  <a:pt x="0" y="0"/>
                </a:lnTo>
                <a:close/>
              </a:path>
            </a:pathLst>
          </a:custGeom>
          <a:solidFill>
            <a:srgbClr val="212121"/>
          </a:solidFill>
        </p:spPr>
        <p:txBody>
          <a:bodyPr wrap="square" lIns="0" tIns="0" rIns="0" bIns="0" rtlCol="0"/>
          <a:lstStyle/>
          <a:p>
            <a:endParaRPr/>
          </a:p>
        </p:txBody>
      </p:sp>
      <p:sp>
        <p:nvSpPr>
          <p:cNvPr id="5" name="object 5"/>
          <p:cNvSpPr/>
          <p:nvPr/>
        </p:nvSpPr>
        <p:spPr>
          <a:xfrm>
            <a:off x="457202" y="5291328"/>
            <a:ext cx="1495425" cy="1567180"/>
          </a:xfrm>
          <a:custGeom>
            <a:avLst/>
            <a:gdLst/>
            <a:ahLst/>
            <a:cxnLst/>
            <a:rect l="l" t="t" r="r" b="b"/>
            <a:pathLst>
              <a:path w="1495425" h="1567179">
                <a:moveTo>
                  <a:pt x="0" y="0"/>
                </a:moveTo>
                <a:lnTo>
                  <a:pt x="1442669" y="1566672"/>
                </a:lnTo>
                <a:lnTo>
                  <a:pt x="1495044" y="1566672"/>
                </a:lnTo>
                <a:lnTo>
                  <a:pt x="0" y="0"/>
                </a:lnTo>
                <a:close/>
              </a:path>
            </a:pathLst>
          </a:custGeom>
          <a:solidFill>
            <a:srgbClr val="69240C"/>
          </a:solidFill>
        </p:spPr>
        <p:txBody>
          <a:bodyPr wrap="square" lIns="0" tIns="0" rIns="0" bIns="0" rtlCol="0"/>
          <a:lstStyle/>
          <a:p>
            <a:endParaRPr/>
          </a:p>
        </p:txBody>
      </p:sp>
      <p:sp>
        <p:nvSpPr>
          <p:cNvPr id="6" name="object 6"/>
          <p:cNvSpPr/>
          <p:nvPr/>
        </p:nvSpPr>
        <p:spPr>
          <a:xfrm>
            <a:off x="457200" y="5286755"/>
            <a:ext cx="2131060" cy="1571625"/>
          </a:xfrm>
          <a:custGeom>
            <a:avLst/>
            <a:gdLst/>
            <a:ahLst/>
            <a:cxnLst/>
            <a:rect l="l" t="t" r="r" b="b"/>
            <a:pathLst>
              <a:path w="2131060" h="1571625">
                <a:moveTo>
                  <a:pt x="0" y="0"/>
                </a:moveTo>
                <a:lnTo>
                  <a:pt x="0" y="4762"/>
                </a:lnTo>
                <a:lnTo>
                  <a:pt x="1495513" y="1571244"/>
                </a:lnTo>
                <a:lnTo>
                  <a:pt x="2130552" y="1571244"/>
                </a:lnTo>
                <a:lnTo>
                  <a:pt x="247662" y="42849"/>
                </a:lnTo>
                <a:lnTo>
                  <a:pt x="0" y="0"/>
                </a:lnTo>
                <a:close/>
              </a:path>
            </a:pathLst>
          </a:custGeom>
          <a:solidFill>
            <a:srgbClr val="9E3611"/>
          </a:solidFill>
        </p:spPr>
        <p:txBody>
          <a:bodyPr wrap="square" lIns="0" tIns="0" rIns="0" bIns="0" rtlCol="0"/>
          <a:lstStyle/>
          <a:p>
            <a:endParaRPr/>
          </a:p>
        </p:txBody>
      </p:sp>
      <p:sp>
        <p:nvSpPr>
          <p:cNvPr id="7" name="object 7"/>
          <p:cNvSpPr/>
          <p:nvPr/>
        </p:nvSpPr>
        <p:spPr>
          <a:xfrm>
            <a:off x="150873" y="5239511"/>
            <a:ext cx="1694814" cy="1618615"/>
          </a:xfrm>
          <a:custGeom>
            <a:avLst/>
            <a:gdLst/>
            <a:ahLst/>
            <a:cxnLst/>
            <a:rect l="l" t="t" r="r" b="b"/>
            <a:pathLst>
              <a:path w="1694814" h="1618615">
                <a:moveTo>
                  <a:pt x="0" y="0"/>
                </a:moveTo>
                <a:lnTo>
                  <a:pt x="1228178" y="1618488"/>
                </a:lnTo>
                <a:lnTo>
                  <a:pt x="1694688" y="1618488"/>
                </a:lnTo>
                <a:lnTo>
                  <a:pt x="291973" y="95199"/>
                </a:lnTo>
                <a:lnTo>
                  <a:pt x="244360" y="42837"/>
                </a:lnTo>
                <a:lnTo>
                  <a:pt x="249135" y="42837"/>
                </a:lnTo>
                <a:lnTo>
                  <a:pt x="249135" y="38087"/>
                </a:lnTo>
                <a:lnTo>
                  <a:pt x="244360" y="38087"/>
                </a:lnTo>
                <a:lnTo>
                  <a:pt x="0" y="0"/>
                </a:lnTo>
                <a:close/>
              </a:path>
            </a:pathLst>
          </a:custGeom>
          <a:solidFill>
            <a:srgbClr val="3E3E3E"/>
          </a:solidFill>
        </p:spPr>
        <p:txBody>
          <a:bodyPr wrap="square" lIns="0" tIns="0" rIns="0" bIns="0" rtlCol="0"/>
          <a:lstStyle/>
          <a:p>
            <a:endParaRPr/>
          </a:p>
        </p:txBody>
      </p:sp>
      <p:sp>
        <p:nvSpPr>
          <p:cNvPr id="8" name="object 8"/>
          <p:cNvSpPr txBox="1"/>
          <p:nvPr/>
        </p:nvSpPr>
        <p:spPr>
          <a:xfrm>
            <a:off x="2210753" y="1699811"/>
            <a:ext cx="9544685" cy="2962349"/>
          </a:xfrm>
          <a:prstGeom prst="rect">
            <a:avLst/>
          </a:prstGeom>
        </p:spPr>
        <p:txBody>
          <a:bodyPr vert="horz" wrap="square" lIns="0" tIns="12700" rIns="0" bIns="0" rtlCol="0">
            <a:spAutoFit/>
          </a:bodyPr>
          <a:lstStyle/>
          <a:p>
            <a:pPr marL="299085" marR="5715" indent="-287020">
              <a:lnSpc>
                <a:spcPct val="100000"/>
              </a:lnSpc>
              <a:spcBef>
                <a:spcPts val="100"/>
              </a:spcBef>
              <a:buClr>
                <a:srgbClr val="9E3611"/>
              </a:buClr>
              <a:buFont typeface="Arial"/>
              <a:buChar char="•"/>
              <a:tabLst>
                <a:tab pos="299085" algn="l"/>
                <a:tab pos="299720" algn="l"/>
              </a:tabLst>
            </a:pPr>
            <a:r>
              <a:rPr sz="2400" spc="-95" dirty="0">
                <a:latin typeface="Cambria"/>
                <a:cs typeface="Cambria"/>
              </a:rPr>
              <a:t>To </a:t>
            </a:r>
            <a:r>
              <a:rPr sz="2400" spc="-25" dirty="0">
                <a:latin typeface="Cambria"/>
                <a:cs typeface="Cambria"/>
              </a:rPr>
              <a:t>move </a:t>
            </a:r>
            <a:r>
              <a:rPr sz="2400" spc="-5" dirty="0">
                <a:latin typeface="Cambria"/>
                <a:cs typeface="Cambria"/>
              </a:rPr>
              <a:t>teeth </a:t>
            </a:r>
            <a:r>
              <a:rPr sz="2400" spc="-15" dirty="0">
                <a:latin typeface="Cambria"/>
                <a:cs typeface="Cambria"/>
              </a:rPr>
              <a:t>to </a:t>
            </a:r>
            <a:r>
              <a:rPr sz="2400" dirty="0">
                <a:latin typeface="Cambria"/>
                <a:cs typeface="Cambria"/>
              </a:rPr>
              <a:t>a </a:t>
            </a:r>
            <a:r>
              <a:rPr sz="2400" spc="-5" dirty="0">
                <a:latin typeface="Cambria"/>
                <a:cs typeface="Cambria"/>
              </a:rPr>
              <a:t>position </a:t>
            </a:r>
            <a:r>
              <a:rPr sz="2400" dirty="0">
                <a:latin typeface="Cambria"/>
                <a:cs typeface="Cambria"/>
              </a:rPr>
              <a:t>so </a:t>
            </a:r>
            <a:r>
              <a:rPr sz="2400" spc="-5" dirty="0">
                <a:latin typeface="Cambria"/>
                <a:cs typeface="Cambria"/>
              </a:rPr>
              <a:t>that </a:t>
            </a:r>
            <a:r>
              <a:rPr sz="2400" spc="-10" dirty="0">
                <a:latin typeface="Cambria"/>
                <a:cs typeface="Cambria"/>
              </a:rPr>
              <a:t>when </a:t>
            </a:r>
            <a:r>
              <a:rPr sz="2400" spc="-15" dirty="0">
                <a:latin typeface="Cambria"/>
                <a:cs typeface="Cambria"/>
              </a:rPr>
              <a:t>restored, </a:t>
            </a:r>
            <a:r>
              <a:rPr sz="2400" spc="-10" dirty="0">
                <a:latin typeface="Cambria"/>
                <a:cs typeface="Cambria"/>
              </a:rPr>
              <a:t>they </a:t>
            </a:r>
            <a:r>
              <a:rPr sz="2400" dirty="0">
                <a:latin typeface="Cambria"/>
                <a:cs typeface="Cambria"/>
              </a:rPr>
              <a:t>will </a:t>
            </a:r>
            <a:r>
              <a:rPr sz="2400" spc="-5" dirty="0">
                <a:latin typeface="Cambria"/>
                <a:cs typeface="Cambria"/>
              </a:rPr>
              <a:t>be in </a:t>
            </a:r>
            <a:r>
              <a:rPr sz="2400" dirty="0">
                <a:latin typeface="Cambria"/>
                <a:cs typeface="Cambria"/>
              </a:rPr>
              <a:t>a  </a:t>
            </a:r>
            <a:r>
              <a:rPr sz="2400" spc="-5" dirty="0">
                <a:solidFill>
                  <a:srgbClr val="FF0000"/>
                </a:solidFill>
                <a:latin typeface="Cambria"/>
                <a:cs typeface="Cambria"/>
              </a:rPr>
              <a:t>most esthetically </a:t>
            </a:r>
            <a:r>
              <a:rPr sz="2400" dirty="0">
                <a:solidFill>
                  <a:srgbClr val="FF0000"/>
                </a:solidFill>
                <a:latin typeface="Cambria"/>
                <a:cs typeface="Cambria"/>
              </a:rPr>
              <a:t>pleasing</a:t>
            </a:r>
            <a:r>
              <a:rPr sz="2400" spc="5" dirty="0">
                <a:solidFill>
                  <a:srgbClr val="FF0000"/>
                </a:solidFill>
                <a:latin typeface="Cambria"/>
                <a:cs typeface="Cambria"/>
              </a:rPr>
              <a:t> </a:t>
            </a:r>
            <a:r>
              <a:rPr sz="2400" dirty="0">
                <a:solidFill>
                  <a:srgbClr val="FF0000"/>
                </a:solidFill>
                <a:latin typeface="Cambria"/>
                <a:cs typeface="Cambria"/>
              </a:rPr>
              <a:t>situation</a:t>
            </a:r>
            <a:r>
              <a:rPr sz="2400" dirty="0">
                <a:latin typeface="Cambria"/>
                <a:cs typeface="Cambria"/>
              </a:rPr>
              <a:t>.</a:t>
            </a:r>
          </a:p>
          <a:p>
            <a:pPr>
              <a:lnSpc>
                <a:spcPct val="100000"/>
              </a:lnSpc>
              <a:spcBef>
                <a:spcPts val="55"/>
              </a:spcBef>
              <a:buClr>
                <a:srgbClr val="9E3611"/>
              </a:buClr>
              <a:buFont typeface="Arial"/>
              <a:buChar char="•"/>
            </a:pPr>
            <a:endParaRPr sz="3500" dirty="0">
              <a:latin typeface="Times New Roman"/>
              <a:cs typeface="Times New Roman"/>
            </a:endParaRPr>
          </a:p>
          <a:p>
            <a:pPr marL="299085" marR="5080" indent="-287020">
              <a:lnSpc>
                <a:spcPct val="100000"/>
              </a:lnSpc>
              <a:buClr>
                <a:srgbClr val="9E3611"/>
              </a:buClr>
              <a:buFont typeface="Arial"/>
              <a:buChar char="•"/>
              <a:tabLst>
                <a:tab pos="299085" algn="l"/>
                <a:tab pos="299720" algn="l"/>
                <a:tab pos="803275" algn="l"/>
                <a:tab pos="1696085" algn="l"/>
                <a:tab pos="2554605" algn="l"/>
                <a:tab pos="2996565" algn="l"/>
                <a:tab pos="3329940" algn="l"/>
                <a:tab pos="4695825" algn="l"/>
                <a:tab pos="5368925" algn="l"/>
                <a:tab pos="5817235" algn="l"/>
                <a:tab pos="6152515" algn="l"/>
                <a:tab pos="7388225" algn="l"/>
                <a:tab pos="7836534" algn="l"/>
                <a:tab pos="9112250" algn="l"/>
              </a:tabLst>
            </a:pPr>
            <a:r>
              <a:rPr sz="2400" spc="-190" dirty="0">
                <a:latin typeface="Cambria"/>
                <a:cs typeface="Cambria"/>
              </a:rPr>
              <a:t>T</a:t>
            </a:r>
            <a:r>
              <a:rPr sz="2400" dirty="0">
                <a:latin typeface="Cambria"/>
                <a:cs typeface="Cambria"/>
              </a:rPr>
              <a:t>o	</a:t>
            </a:r>
            <a:r>
              <a:rPr sz="2400" spc="-5" dirty="0">
                <a:latin typeface="Cambria"/>
                <a:cs typeface="Cambria"/>
              </a:rPr>
              <a:t>m</a:t>
            </a:r>
            <a:r>
              <a:rPr sz="2400" spc="-40" dirty="0">
                <a:latin typeface="Cambria"/>
                <a:cs typeface="Cambria"/>
              </a:rPr>
              <a:t>o</a:t>
            </a:r>
            <a:r>
              <a:rPr sz="2400" spc="-50" dirty="0">
                <a:latin typeface="Cambria"/>
                <a:cs typeface="Cambria"/>
              </a:rPr>
              <a:t>v</a:t>
            </a:r>
            <a:r>
              <a:rPr sz="2400" dirty="0">
                <a:latin typeface="Cambria"/>
                <a:cs typeface="Cambria"/>
              </a:rPr>
              <a:t>e	</a:t>
            </a:r>
            <a:r>
              <a:rPr sz="2400" spc="-10" dirty="0">
                <a:latin typeface="Cambria"/>
                <a:cs typeface="Cambria"/>
              </a:rPr>
              <a:t>t</a:t>
            </a:r>
            <a:r>
              <a:rPr sz="2400" spc="5" dirty="0">
                <a:latin typeface="Cambria"/>
                <a:cs typeface="Cambria"/>
              </a:rPr>
              <a:t>eet</a:t>
            </a:r>
            <a:r>
              <a:rPr sz="2400" dirty="0">
                <a:latin typeface="Cambria"/>
                <a:cs typeface="Cambria"/>
              </a:rPr>
              <a:t>h	</a:t>
            </a:r>
            <a:r>
              <a:rPr sz="2400" spc="5" dirty="0">
                <a:latin typeface="Cambria"/>
                <a:cs typeface="Cambria"/>
              </a:rPr>
              <a:t>i</a:t>
            </a:r>
            <a:r>
              <a:rPr sz="2400" dirty="0">
                <a:latin typeface="Cambria"/>
                <a:cs typeface="Cambria"/>
              </a:rPr>
              <a:t>n	a	d</a:t>
            </a:r>
            <a:r>
              <a:rPr sz="2400" spc="5" dirty="0">
                <a:latin typeface="Cambria"/>
                <a:cs typeface="Cambria"/>
              </a:rPr>
              <a:t>i</a:t>
            </a:r>
            <a:r>
              <a:rPr sz="2400" spc="-35" dirty="0">
                <a:latin typeface="Cambria"/>
                <a:cs typeface="Cambria"/>
              </a:rPr>
              <a:t>r</a:t>
            </a:r>
            <a:r>
              <a:rPr sz="2400" spc="5" dirty="0">
                <a:latin typeface="Cambria"/>
                <a:cs typeface="Cambria"/>
              </a:rPr>
              <a:t>e</a:t>
            </a:r>
            <a:r>
              <a:rPr sz="2400" spc="-5" dirty="0">
                <a:latin typeface="Cambria"/>
                <a:cs typeface="Cambria"/>
              </a:rPr>
              <a:t>c</a:t>
            </a:r>
            <a:r>
              <a:rPr sz="2400" spc="-10" dirty="0">
                <a:latin typeface="Cambria"/>
                <a:cs typeface="Cambria"/>
              </a:rPr>
              <a:t>t</a:t>
            </a:r>
            <a:r>
              <a:rPr sz="2400" spc="5" dirty="0">
                <a:latin typeface="Cambria"/>
                <a:cs typeface="Cambria"/>
              </a:rPr>
              <a:t>i</a:t>
            </a:r>
            <a:r>
              <a:rPr sz="2400" spc="-5" dirty="0">
                <a:latin typeface="Cambria"/>
                <a:cs typeface="Cambria"/>
              </a:rPr>
              <a:t>o</a:t>
            </a:r>
            <a:r>
              <a:rPr sz="2400" dirty="0">
                <a:latin typeface="Cambria"/>
                <a:cs typeface="Cambria"/>
              </a:rPr>
              <a:t>n	</a:t>
            </a:r>
            <a:r>
              <a:rPr sz="2400" spc="-10" dirty="0">
                <a:latin typeface="Cambria"/>
                <a:cs typeface="Cambria"/>
              </a:rPr>
              <a:t>a</a:t>
            </a:r>
            <a:r>
              <a:rPr sz="2400" dirty="0">
                <a:latin typeface="Cambria"/>
                <a:cs typeface="Cambria"/>
              </a:rPr>
              <a:t>nd	</a:t>
            </a:r>
            <a:r>
              <a:rPr sz="2400" spc="-25" dirty="0">
                <a:latin typeface="Cambria"/>
                <a:cs typeface="Cambria"/>
              </a:rPr>
              <a:t>t</a:t>
            </a:r>
            <a:r>
              <a:rPr sz="2400" dirty="0">
                <a:latin typeface="Cambria"/>
                <a:cs typeface="Cambria"/>
              </a:rPr>
              <a:t>o	a	</a:t>
            </a:r>
            <a:r>
              <a:rPr sz="2400" spc="-5" dirty="0">
                <a:latin typeface="Cambria"/>
                <a:cs typeface="Cambria"/>
              </a:rPr>
              <a:t>l</a:t>
            </a:r>
            <a:r>
              <a:rPr sz="2400" spc="5" dirty="0">
                <a:latin typeface="Cambria"/>
                <a:cs typeface="Cambria"/>
              </a:rPr>
              <a:t>o</a:t>
            </a:r>
            <a:r>
              <a:rPr sz="2400" spc="-5" dirty="0">
                <a:latin typeface="Cambria"/>
                <a:cs typeface="Cambria"/>
              </a:rPr>
              <a:t>c</a:t>
            </a:r>
            <a:r>
              <a:rPr sz="2400" spc="5" dirty="0">
                <a:latin typeface="Cambria"/>
                <a:cs typeface="Cambria"/>
              </a:rPr>
              <a:t>a</a:t>
            </a:r>
            <a:r>
              <a:rPr sz="2400" dirty="0">
                <a:latin typeface="Cambria"/>
                <a:cs typeface="Cambria"/>
              </a:rPr>
              <a:t>t</a:t>
            </a:r>
            <a:r>
              <a:rPr sz="2400" spc="5" dirty="0">
                <a:latin typeface="Cambria"/>
                <a:cs typeface="Cambria"/>
              </a:rPr>
              <a:t>i</a:t>
            </a:r>
            <a:r>
              <a:rPr sz="2400" spc="-5" dirty="0">
                <a:latin typeface="Cambria"/>
                <a:cs typeface="Cambria"/>
              </a:rPr>
              <a:t>o</a:t>
            </a:r>
            <a:r>
              <a:rPr sz="2400" dirty="0">
                <a:latin typeface="Cambria"/>
                <a:cs typeface="Cambria"/>
              </a:rPr>
              <a:t>n	</a:t>
            </a:r>
            <a:r>
              <a:rPr sz="2400" spc="-25" dirty="0">
                <a:latin typeface="Cambria"/>
                <a:cs typeface="Cambria"/>
              </a:rPr>
              <a:t>t</a:t>
            </a:r>
            <a:r>
              <a:rPr sz="2400" dirty="0">
                <a:latin typeface="Cambria"/>
                <a:cs typeface="Cambria"/>
              </a:rPr>
              <a:t>o	</a:t>
            </a:r>
            <a:r>
              <a:rPr sz="2400" spc="-10" dirty="0">
                <a:latin typeface="Cambria"/>
                <a:cs typeface="Cambria"/>
              </a:rPr>
              <a:t>i</a:t>
            </a:r>
            <a:r>
              <a:rPr sz="2400" dirty="0">
                <a:latin typeface="Cambria"/>
                <a:cs typeface="Cambria"/>
              </a:rPr>
              <a:t>n</a:t>
            </a:r>
            <a:r>
              <a:rPr sz="2400" spc="-5" dirty="0">
                <a:latin typeface="Cambria"/>
                <a:cs typeface="Cambria"/>
              </a:rPr>
              <a:t>c</a:t>
            </a:r>
            <a:r>
              <a:rPr sz="2400" spc="-35" dirty="0">
                <a:latin typeface="Cambria"/>
                <a:cs typeface="Cambria"/>
              </a:rPr>
              <a:t>r</a:t>
            </a:r>
            <a:r>
              <a:rPr sz="2400" spc="5" dirty="0">
                <a:latin typeface="Cambria"/>
                <a:cs typeface="Cambria"/>
              </a:rPr>
              <a:t>ea</a:t>
            </a:r>
            <a:r>
              <a:rPr sz="2400" dirty="0">
                <a:latin typeface="Cambria"/>
                <a:cs typeface="Cambria"/>
              </a:rPr>
              <a:t>se	t</a:t>
            </a:r>
            <a:r>
              <a:rPr sz="2400" spc="-5" dirty="0">
                <a:latin typeface="Cambria"/>
                <a:cs typeface="Cambria"/>
              </a:rPr>
              <a:t>he  </a:t>
            </a:r>
            <a:r>
              <a:rPr sz="2400" dirty="0">
                <a:latin typeface="Cambria"/>
                <a:cs typeface="Cambria"/>
              </a:rPr>
              <a:t>dimensions </a:t>
            </a:r>
            <a:r>
              <a:rPr sz="2400" spc="-5" dirty="0">
                <a:latin typeface="Cambria"/>
                <a:cs typeface="Cambria"/>
              </a:rPr>
              <a:t>of </a:t>
            </a:r>
            <a:r>
              <a:rPr sz="2400" spc="-15" dirty="0">
                <a:latin typeface="Cambria"/>
                <a:cs typeface="Cambria"/>
              </a:rPr>
              <a:t>available </a:t>
            </a:r>
            <a:r>
              <a:rPr sz="2400" spc="-10" dirty="0">
                <a:latin typeface="Cambria"/>
                <a:cs typeface="Cambria"/>
              </a:rPr>
              <a:t>structure </a:t>
            </a:r>
            <a:r>
              <a:rPr sz="2400" spc="-10" dirty="0">
                <a:solidFill>
                  <a:srgbClr val="FF0000"/>
                </a:solidFill>
                <a:latin typeface="Cambria"/>
                <a:cs typeface="Cambria"/>
              </a:rPr>
              <a:t>for </a:t>
            </a:r>
            <a:r>
              <a:rPr sz="2400" spc="-5" dirty="0">
                <a:solidFill>
                  <a:srgbClr val="FF0000"/>
                </a:solidFill>
                <a:latin typeface="Cambria"/>
                <a:cs typeface="Cambria"/>
              </a:rPr>
              <a:t>resistance </a:t>
            </a:r>
            <a:r>
              <a:rPr sz="2400" dirty="0">
                <a:solidFill>
                  <a:srgbClr val="FF0000"/>
                </a:solidFill>
                <a:latin typeface="Cambria"/>
                <a:cs typeface="Cambria"/>
              </a:rPr>
              <a:t>and </a:t>
            </a:r>
            <a:r>
              <a:rPr sz="2400" spc="-5" dirty="0">
                <a:solidFill>
                  <a:srgbClr val="FF0000"/>
                </a:solidFill>
                <a:latin typeface="Cambria"/>
                <a:cs typeface="Cambria"/>
              </a:rPr>
              <a:t>retention</a:t>
            </a:r>
            <a:r>
              <a:rPr sz="2400" spc="-45" dirty="0">
                <a:solidFill>
                  <a:srgbClr val="FF0000"/>
                </a:solidFill>
                <a:latin typeface="Cambria"/>
                <a:cs typeface="Cambria"/>
              </a:rPr>
              <a:t> </a:t>
            </a:r>
            <a:r>
              <a:rPr sz="2400" spc="-10" dirty="0">
                <a:solidFill>
                  <a:srgbClr val="FF0000"/>
                </a:solidFill>
                <a:latin typeface="Cambria"/>
                <a:cs typeface="Cambria"/>
              </a:rPr>
              <a:t>form</a:t>
            </a:r>
            <a:r>
              <a:rPr sz="2400" spc="-10" dirty="0">
                <a:latin typeface="Cambria"/>
                <a:cs typeface="Cambria"/>
              </a:rPr>
              <a:t>.</a:t>
            </a:r>
            <a:endParaRPr sz="2400" dirty="0">
              <a:latin typeface="Cambria"/>
              <a:cs typeface="Cambria"/>
            </a:endParaRPr>
          </a:p>
          <a:p>
            <a:pPr>
              <a:lnSpc>
                <a:spcPct val="100000"/>
              </a:lnSpc>
              <a:spcBef>
                <a:spcPts val="55"/>
              </a:spcBef>
              <a:buClr>
                <a:srgbClr val="9E3611"/>
              </a:buClr>
              <a:buFont typeface="Arial"/>
              <a:buChar char="•"/>
            </a:pPr>
            <a:endParaRPr sz="3500" dirty="0">
              <a:latin typeface="Times New Roman"/>
              <a:cs typeface="Times New Roman"/>
            </a:endParaRPr>
          </a:p>
          <a:p>
            <a:pPr marL="299085" indent="-287020">
              <a:lnSpc>
                <a:spcPct val="100000"/>
              </a:lnSpc>
              <a:buClr>
                <a:srgbClr val="9E3611"/>
              </a:buClr>
              <a:buFont typeface="Arial"/>
              <a:buChar char="•"/>
              <a:tabLst>
                <a:tab pos="299085" algn="l"/>
                <a:tab pos="299720" algn="l"/>
              </a:tabLst>
            </a:pPr>
            <a:r>
              <a:rPr sz="2400" spc="-95" dirty="0">
                <a:latin typeface="Cambria"/>
                <a:cs typeface="Cambria"/>
              </a:rPr>
              <a:t>To </a:t>
            </a:r>
            <a:r>
              <a:rPr sz="2400" spc="-10" dirty="0">
                <a:latin typeface="Cambria"/>
                <a:cs typeface="Cambria"/>
              </a:rPr>
              <a:t>create </a:t>
            </a:r>
            <a:r>
              <a:rPr sz="2400" dirty="0">
                <a:latin typeface="Cambria"/>
                <a:cs typeface="Cambria"/>
              </a:rPr>
              <a:t>sufficient </a:t>
            </a:r>
            <a:r>
              <a:rPr sz="2400" spc="-5" dirty="0">
                <a:solidFill>
                  <a:srgbClr val="FF0000"/>
                </a:solidFill>
                <a:latin typeface="Cambria"/>
                <a:cs typeface="Cambria"/>
              </a:rPr>
              <a:t>space </a:t>
            </a:r>
            <a:r>
              <a:rPr sz="2400" spc="-10" dirty="0">
                <a:solidFill>
                  <a:srgbClr val="FF0000"/>
                </a:solidFill>
                <a:latin typeface="Cambria"/>
                <a:cs typeface="Cambria"/>
              </a:rPr>
              <a:t>for </a:t>
            </a:r>
            <a:r>
              <a:rPr sz="2400" spc="-5" dirty="0">
                <a:solidFill>
                  <a:srgbClr val="FF0000"/>
                </a:solidFill>
                <a:latin typeface="Cambria"/>
                <a:cs typeface="Cambria"/>
              </a:rPr>
              <a:t>thickness of </a:t>
            </a:r>
            <a:r>
              <a:rPr sz="2400" dirty="0">
                <a:solidFill>
                  <a:srgbClr val="FF0000"/>
                </a:solidFill>
                <a:latin typeface="Cambria"/>
                <a:cs typeface="Cambria"/>
              </a:rPr>
              <a:t>matrix</a:t>
            </a:r>
            <a:r>
              <a:rPr sz="2400" spc="60" dirty="0">
                <a:solidFill>
                  <a:srgbClr val="FF0000"/>
                </a:solidFill>
                <a:latin typeface="Cambria"/>
                <a:cs typeface="Cambria"/>
              </a:rPr>
              <a:t> </a:t>
            </a:r>
            <a:r>
              <a:rPr sz="2400" spc="-5" dirty="0">
                <a:solidFill>
                  <a:srgbClr val="FF0000"/>
                </a:solidFill>
                <a:latin typeface="Cambria"/>
                <a:cs typeface="Cambria"/>
              </a:rPr>
              <a:t>band</a:t>
            </a:r>
            <a:r>
              <a:rPr sz="2400" spc="-5" dirty="0">
                <a:latin typeface="Cambria"/>
                <a:cs typeface="Cambria"/>
              </a:rPr>
              <a:t>.</a:t>
            </a:r>
            <a:endParaRPr sz="2400" dirty="0">
              <a:latin typeface="Cambria"/>
              <a:cs typeface="Cambria"/>
            </a:endParaRPr>
          </a:p>
        </p:txBody>
      </p:sp>
      <p:sp>
        <p:nvSpPr>
          <p:cNvPr id="9" name="object 9"/>
          <p:cNvSpPr txBox="1"/>
          <p:nvPr/>
        </p:nvSpPr>
        <p:spPr>
          <a:xfrm>
            <a:off x="11663810" y="6500674"/>
            <a:ext cx="238760" cy="203835"/>
          </a:xfrm>
          <a:prstGeom prst="rect">
            <a:avLst/>
          </a:prstGeom>
        </p:spPr>
        <p:txBody>
          <a:bodyPr vert="horz" wrap="square" lIns="0" tIns="0" rIns="0" bIns="0" rtlCol="0">
            <a:spAutoFit/>
          </a:bodyPr>
          <a:lstStyle/>
          <a:p>
            <a:pPr marL="25400">
              <a:lnSpc>
                <a:spcPts val="1425"/>
              </a:lnSpc>
            </a:pPr>
            <a:fld id="{81D60167-4931-47E6-BA6A-407CBD079E47}" type="slidenum">
              <a:rPr sz="1400" b="1" dirty="0">
                <a:latin typeface="Corbel"/>
                <a:cs typeface="Corbel"/>
              </a:rPr>
              <a:pPr marL="25400">
                <a:lnSpc>
                  <a:spcPts val="1425"/>
                </a:lnSpc>
              </a:pPr>
              <a:t>34</a:t>
            </a:fld>
            <a:endParaRPr sz="1400">
              <a:latin typeface="Corbel"/>
              <a:cs typeface="Corbel"/>
            </a:endParaRPr>
          </a:p>
        </p:txBody>
      </p:sp>
      <p:sp>
        <p:nvSpPr>
          <p:cNvPr id="10" name="Slide Number Placeholder 9"/>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667500" y="2831592"/>
            <a:ext cx="1790700" cy="621665"/>
          </a:xfrm>
          <a:custGeom>
            <a:avLst/>
            <a:gdLst/>
            <a:ahLst/>
            <a:cxnLst/>
            <a:rect l="l" t="t" r="r" b="b"/>
            <a:pathLst>
              <a:path w="1790700" h="621664">
                <a:moveTo>
                  <a:pt x="0" y="0"/>
                </a:moveTo>
                <a:lnTo>
                  <a:pt x="0" y="310756"/>
                </a:lnTo>
                <a:lnTo>
                  <a:pt x="1790509" y="310756"/>
                </a:lnTo>
                <a:lnTo>
                  <a:pt x="1790509" y="621499"/>
                </a:lnTo>
              </a:path>
            </a:pathLst>
          </a:custGeom>
          <a:ln w="15240">
            <a:solidFill>
              <a:srgbClr val="A83810"/>
            </a:solidFill>
          </a:ln>
        </p:spPr>
        <p:txBody>
          <a:bodyPr wrap="square" lIns="0" tIns="0" rIns="0" bIns="0" rtlCol="0"/>
          <a:lstStyle/>
          <a:p>
            <a:endParaRPr/>
          </a:p>
        </p:txBody>
      </p:sp>
      <p:sp>
        <p:nvSpPr>
          <p:cNvPr id="3" name="object 3"/>
          <p:cNvSpPr/>
          <p:nvPr/>
        </p:nvSpPr>
        <p:spPr>
          <a:xfrm>
            <a:off x="4876802" y="2831592"/>
            <a:ext cx="1790700" cy="621665"/>
          </a:xfrm>
          <a:custGeom>
            <a:avLst/>
            <a:gdLst/>
            <a:ahLst/>
            <a:cxnLst/>
            <a:rect l="l" t="t" r="r" b="b"/>
            <a:pathLst>
              <a:path w="1790700" h="621664">
                <a:moveTo>
                  <a:pt x="1790509" y="0"/>
                </a:moveTo>
                <a:lnTo>
                  <a:pt x="1790509" y="310756"/>
                </a:lnTo>
                <a:lnTo>
                  <a:pt x="0" y="310756"/>
                </a:lnTo>
                <a:lnTo>
                  <a:pt x="0" y="621499"/>
                </a:lnTo>
              </a:path>
            </a:pathLst>
          </a:custGeom>
          <a:ln w="15240">
            <a:solidFill>
              <a:srgbClr val="A83810"/>
            </a:solidFill>
          </a:ln>
        </p:spPr>
        <p:txBody>
          <a:bodyPr wrap="square" lIns="0" tIns="0" rIns="0" bIns="0" rtlCol="0"/>
          <a:lstStyle/>
          <a:p>
            <a:endParaRPr/>
          </a:p>
        </p:txBody>
      </p:sp>
      <p:sp>
        <p:nvSpPr>
          <p:cNvPr id="4" name="object 4"/>
          <p:cNvSpPr/>
          <p:nvPr/>
        </p:nvSpPr>
        <p:spPr>
          <a:xfrm>
            <a:off x="6101463" y="1351782"/>
            <a:ext cx="1134110" cy="264795"/>
          </a:xfrm>
          <a:custGeom>
            <a:avLst/>
            <a:gdLst/>
            <a:ahLst/>
            <a:cxnLst/>
            <a:rect l="l" t="t" r="r" b="b"/>
            <a:pathLst>
              <a:path w="1134109" h="264794">
                <a:moveTo>
                  <a:pt x="0" y="264309"/>
                </a:moveTo>
                <a:lnTo>
                  <a:pt x="32475" y="228054"/>
                </a:lnTo>
                <a:lnTo>
                  <a:pt x="66773" y="194424"/>
                </a:lnTo>
                <a:lnTo>
                  <a:pt x="102754" y="163431"/>
                </a:lnTo>
                <a:lnTo>
                  <a:pt x="140282" y="135088"/>
                </a:lnTo>
                <a:lnTo>
                  <a:pt x="179219" y="109405"/>
                </a:lnTo>
                <a:lnTo>
                  <a:pt x="219429" y="86396"/>
                </a:lnTo>
                <a:lnTo>
                  <a:pt x="260773" y="66072"/>
                </a:lnTo>
                <a:lnTo>
                  <a:pt x="303114" y="48445"/>
                </a:lnTo>
                <a:lnTo>
                  <a:pt x="346315" y="33528"/>
                </a:lnTo>
                <a:lnTo>
                  <a:pt x="390239" y="21332"/>
                </a:lnTo>
                <a:lnTo>
                  <a:pt x="434748" y="11869"/>
                </a:lnTo>
                <a:lnTo>
                  <a:pt x="479705" y="5151"/>
                </a:lnTo>
                <a:lnTo>
                  <a:pt x="524972" y="1191"/>
                </a:lnTo>
                <a:lnTo>
                  <a:pt x="570413" y="0"/>
                </a:lnTo>
                <a:lnTo>
                  <a:pt x="615889" y="1590"/>
                </a:lnTo>
                <a:lnTo>
                  <a:pt x="661264" y="5973"/>
                </a:lnTo>
                <a:lnTo>
                  <a:pt x="706400" y="13162"/>
                </a:lnTo>
                <a:lnTo>
                  <a:pt x="751159" y="23169"/>
                </a:lnTo>
                <a:lnTo>
                  <a:pt x="795405" y="36005"/>
                </a:lnTo>
                <a:lnTo>
                  <a:pt x="839000" y="51682"/>
                </a:lnTo>
                <a:lnTo>
                  <a:pt x="881807" y="70213"/>
                </a:lnTo>
                <a:lnTo>
                  <a:pt x="923688" y="91609"/>
                </a:lnTo>
                <a:lnTo>
                  <a:pt x="964506" y="115882"/>
                </a:lnTo>
                <a:lnTo>
                  <a:pt x="1004123" y="143045"/>
                </a:lnTo>
                <a:lnTo>
                  <a:pt x="1042403" y="173110"/>
                </a:lnTo>
                <a:lnTo>
                  <a:pt x="1089988" y="216719"/>
                </a:lnTo>
                <a:lnTo>
                  <a:pt x="1112306" y="240033"/>
                </a:lnTo>
                <a:lnTo>
                  <a:pt x="1133602" y="264309"/>
                </a:lnTo>
              </a:path>
            </a:pathLst>
          </a:custGeom>
          <a:ln w="15239">
            <a:solidFill>
              <a:srgbClr val="A83810"/>
            </a:solidFill>
          </a:ln>
        </p:spPr>
        <p:txBody>
          <a:bodyPr wrap="square" lIns="0" tIns="0" rIns="0" bIns="0" rtlCol="0"/>
          <a:lstStyle/>
          <a:p>
            <a:endParaRPr/>
          </a:p>
        </p:txBody>
      </p:sp>
      <p:sp>
        <p:nvSpPr>
          <p:cNvPr id="5" name="object 5"/>
          <p:cNvSpPr/>
          <p:nvPr/>
        </p:nvSpPr>
        <p:spPr>
          <a:xfrm>
            <a:off x="6101458" y="2567288"/>
            <a:ext cx="1134110" cy="264795"/>
          </a:xfrm>
          <a:custGeom>
            <a:avLst/>
            <a:gdLst/>
            <a:ahLst/>
            <a:cxnLst/>
            <a:rect l="l" t="t" r="r" b="b"/>
            <a:pathLst>
              <a:path w="1134109" h="264794">
                <a:moveTo>
                  <a:pt x="1133602" y="0"/>
                </a:moveTo>
                <a:lnTo>
                  <a:pt x="1101126" y="36254"/>
                </a:lnTo>
                <a:lnTo>
                  <a:pt x="1066828" y="69884"/>
                </a:lnTo>
                <a:lnTo>
                  <a:pt x="1030847" y="100877"/>
                </a:lnTo>
                <a:lnTo>
                  <a:pt x="993319" y="129221"/>
                </a:lnTo>
                <a:lnTo>
                  <a:pt x="954382" y="154903"/>
                </a:lnTo>
                <a:lnTo>
                  <a:pt x="914172" y="177912"/>
                </a:lnTo>
                <a:lnTo>
                  <a:pt x="872828" y="198236"/>
                </a:lnTo>
                <a:lnTo>
                  <a:pt x="830487" y="215863"/>
                </a:lnTo>
                <a:lnTo>
                  <a:pt x="787286" y="230780"/>
                </a:lnTo>
                <a:lnTo>
                  <a:pt x="743362" y="242977"/>
                </a:lnTo>
                <a:lnTo>
                  <a:pt x="698853" y="252440"/>
                </a:lnTo>
                <a:lnTo>
                  <a:pt x="653896" y="259157"/>
                </a:lnTo>
                <a:lnTo>
                  <a:pt x="608629" y="263118"/>
                </a:lnTo>
                <a:lnTo>
                  <a:pt x="563188" y="264309"/>
                </a:lnTo>
                <a:lnTo>
                  <a:pt x="517712" y="262719"/>
                </a:lnTo>
                <a:lnTo>
                  <a:pt x="472337" y="258335"/>
                </a:lnTo>
                <a:lnTo>
                  <a:pt x="427201" y="251146"/>
                </a:lnTo>
                <a:lnTo>
                  <a:pt x="382442" y="241139"/>
                </a:lnTo>
                <a:lnTo>
                  <a:pt x="338196" y="228304"/>
                </a:lnTo>
                <a:lnTo>
                  <a:pt x="294601" y="212626"/>
                </a:lnTo>
                <a:lnTo>
                  <a:pt x="251794" y="194096"/>
                </a:lnTo>
                <a:lnTo>
                  <a:pt x="209913" y="172700"/>
                </a:lnTo>
                <a:lnTo>
                  <a:pt x="169095" y="148426"/>
                </a:lnTo>
                <a:lnTo>
                  <a:pt x="129478" y="121263"/>
                </a:lnTo>
                <a:lnTo>
                  <a:pt x="91198" y="91198"/>
                </a:lnTo>
                <a:lnTo>
                  <a:pt x="43613" y="47590"/>
                </a:lnTo>
                <a:lnTo>
                  <a:pt x="21295" y="24276"/>
                </a:lnTo>
                <a:lnTo>
                  <a:pt x="0" y="0"/>
                </a:lnTo>
              </a:path>
            </a:pathLst>
          </a:custGeom>
          <a:ln w="15239">
            <a:solidFill>
              <a:srgbClr val="A83810"/>
            </a:solidFill>
          </a:ln>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2700" rIns="0" bIns="0" rtlCol="0">
            <a:spAutoFit/>
          </a:bodyPr>
          <a:lstStyle/>
          <a:p>
            <a:pPr marL="1155065">
              <a:lnSpc>
                <a:spcPct val="100000"/>
              </a:lnSpc>
              <a:spcBef>
                <a:spcPts val="100"/>
              </a:spcBef>
            </a:pPr>
            <a:r>
              <a:rPr spc="-45" dirty="0"/>
              <a:t>Tooth</a:t>
            </a:r>
            <a:r>
              <a:rPr spc="-65" dirty="0"/>
              <a:t> </a:t>
            </a:r>
            <a:r>
              <a:rPr spc="-20" dirty="0"/>
              <a:t>Movement</a:t>
            </a:r>
          </a:p>
        </p:txBody>
      </p:sp>
      <p:sp>
        <p:nvSpPr>
          <p:cNvPr id="7" name="object 7"/>
          <p:cNvSpPr/>
          <p:nvPr/>
        </p:nvSpPr>
        <p:spPr>
          <a:xfrm>
            <a:off x="4310763" y="3453376"/>
            <a:ext cx="1134110" cy="264795"/>
          </a:xfrm>
          <a:custGeom>
            <a:avLst/>
            <a:gdLst/>
            <a:ahLst/>
            <a:cxnLst/>
            <a:rect l="l" t="t" r="r" b="b"/>
            <a:pathLst>
              <a:path w="1134110" h="264795">
                <a:moveTo>
                  <a:pt x="0" y="264309"/>
                </a:moveTo>
                <a:lnTo>
                  <a:pt x="32475" y="228054"/>
                </a:lnTo>
                <a:lnTo>
                  <a:pt x="66773" y="194424"/>
                </a:lnTo>
                <a:lnTo>
                  <a:pt x="102754" y="163431"/>
                </a:lnTo>
                <a:lnTo>
                  <a:pt x="140282" y="135088"/>
                </a:lnTo>
                <a:lnTo>
                  <a:pt x="179219" y="109405"/>
                </a:lnTo>
                <a:lnTo>
                  <a:pt x="219429" y="86396"/>
                </a:lnTo>
                <a:lnTo>
                  <a:pt x="260773" y="66072"/>
                </a:lnTo>
                <a:lnTo>
                  <a:pt x="303114" y="48445"/>
                </a:lnTo>
                <a:lnTo>
                  <a:pt x="346315" y="33528"/>
                </a:lnTo>
                <a:lnTo>
                  <a:pt x="390239" y="21332"/>
                </a:lnTo>
                <a:lnTo>
                  <a:pt x="434748" y="11869"/>
                </a:lnTo>
                <a:lnTo>
                  <a:pt x="479705" y="5151"/>
                </a:lnTo>
                <a:lnTo>
                  <a:pt x="524972" y="1191"/>
                </a:lnTo>
                <a:lnTo>
                  <a:pt x="570413" y="0"/>
                </a:lnTo>
                <a:lnTo>
                  <a:pt x="615889" y="1590"/>
                </a:lnTo>
                <a:lnTo>
                  <a:pt x="661264" y="5973"/>
                </a:lnTo>
                <a:lnTo>
                  <a:pt x="706400" y="13162"/>
                </a:lnTo>
                <a:lnTo>
                  <a:pt x="751159" y="23169"/>
                </a:lnTo>
                <a:lnTo>
                  <a:pt x="795405" y="36005"/>
                </a:lnTo>
                <a:lnTo>
                  <a:pt x="839000" y="51682"/>
                </a:lnTo>
                <a:lnTo>
                  <a:pt x="881807" y="70213"/>
                </a:lnTo>
                <a:lnTo>
                  <a:pt x="923688" y="91609"/>
                </a:lnTo>
                <a:lnTo>
                  <a:pt x="964506" y="115882"/>
                </a:lnTo>
                <a:lnTo>
                  <a:pt x="1004123" y="143045"/>
                </a:lnTo>
                <a:lnTo>
                  <a:pt x="1042403" y="173110"/>
                </a:lnTo>
                <a:lnTo>
                  <a:pt x="1089987" y="216719"/>
                </a:lnTo>
                <a:lnTo>
                  <a:pt x="1112301" y="240033"/>
                </a:lnTo>
                <a:lnTo>
                  <a:pt x="1133589" y="264309"/>
                </a:lnTo>
              </a:path>
            </a:pathLst>
          </a:custGeom>
          <a:ln w="15239">
            <a:solidFill>
              <a:srgbClr val="A83810"/>
            </a:solidFill>
          </a:ln>
        </p:spPr>
        <p:txBody>
          <a:bodyPr wrap="square" lIns="0" tIns="0" rIns="0" bIns="0" rtlCol="0"/>
          <a:lstStyle/>
          <a:p>
            <a:endParaRPr/>
          </a:p>
        </p:txBody>
      </p:sp>
      <p:sp>
        <p:nvSpPr>
          <p:cNvPr id="8" name="object 8"/>
          <p:cNvSpPr/>
          <p:nvPr/>
        </p:nvSpPr>
        <p:spPr>
          <a:xfrm>
            <a:off x="4310758" y="4668884"/>
            <a:ext cx="1134110" cy="264795"/>
          </a:xfrm>
          <a:custGeom>
            <a:avLst/>
            <a:gdLst/>
            <a:ahLst/>
            <a:cxnLst/>
            <a:rect l="l" t="t" r="r" b="b"/>
            <a:pathLst>
              <a:path w="1134110" h="264795">
                <a:moveTo>
                  <a:pt x="1133602" y="0"/>
                </a:moveTo>
                <a:lnTo>
                  <a:pt x="1101126" y="36254"/>
                </a:lnTo>
                <a:lnTo>
                  <a:pt x="1066828" y="69884"/>
                </a:lnTo>
                <a:lnTo>
                  <a:pt x="1030847" y="100877"/>
                </a:lnTo>
                <a:lnTo>
                  <a:pt x="993319" y="129221"/>
                </a:lnTo>
                <a:lnTo>
                  <a:pt x="954382" y="154903"/>
                </a:lnTo>
                <a:lnTo>
                  <a:pt x="914172" y="177912"/>
                </a:lnTo>
                <a:lnTo>
                  <a:pt x="872828" y="198236"/>
                </a:lnTo>
                <a:lnTo>
                  <a:pt x="830487" y="215863"/>
                </a:lnTo>
                <a:lnTo>
                  <a:pt x="787286" y="230780"/>
                </a:lnTo>
                <a:lnTo>
                  <a:pt x="743362" y="242977"/>
                </a:lnTo>
                <a:lnTo>
                  <a:pt x="698853" y="252440"/>
                </a:lnTo>
                <a:lnTo>
                  <a:pt x="653896" y="259157"/>
                </a:lnTo>
                <a:lnTo>
                  <a:pt x="608629" y="263118"/>
                </a:lnTo>
                <a:lnTo>
                  <a:pt x="563188" y="264309"/>
                </a:lnTo>
                <a:lnTo>
                  <a:pt x="517712" y="262719"/>
                </a:lnTo>
                <a:lnTo>
                  <a:pt x="472337" y="258335"/>
                </a:lnTo>
                <a:lnTo>
                  <a:pt x="427201" y="251146"/>
                </a:lnTo>
                <a:lnTo>
                  <a:pt x="382442" y="241139"/>
                </a:lnTo>
                <a:lnTo>
                  <a:pt x="338196" y="228304"/>
                </a:lnTo>
                <a:lnTo>
                  <a:pt x="294601" y="212626"/>
                </a:lnTo>
                <a:lnTo>
                  <a:pt x="251794" y="194096"/>
                </a:lnTo>
                <a:lnTo>
                  <a:pt x="209913" y="172700"/>
                </a:lnTo>
                <a:lnTo>
                  <a:pt x="169095" y="148426"/>
                </a:lnTo>
                <a:lnTo>
                  <a:pt x="129478" y="121263"/>
                </a:lnTo>
                <a:lnTo>
                  <a:pt x="91198" y="91198"/>
                </a:lnTo>
                <a:lnTo>
                  <a:pt x="43613" y="47590"/>
                </a:lnTo>
                <a:lnTo>
                  <a:pt x="21295" y="24276"/>
                </a:lnTo>
                <a:lnTo>
                  <a:pt x="0" y="0"/>
                </a:lnTo>
              </a:path>
            </a:pathLst>
          </a:custGeom>
          <a:ln w="15239">
            <a:solidFill>
              <a:srgbClr val="A83810"/>
            </a:solidFill>
          </a:ln>
        </p:spPr>
        <p:txBody>
          <a:bodyPr wrap="square" lIns="0" tIns="0" rIns="0" bIns="0" rtlCol="0"/>
          <a:lstStyle/>
          <a:p>
            <a:endParaRPr/>
          </a:p>
        </p:txBody>
      </p:sp>
      <p:sp>
        <p:nvSpPr>
          <p:cNvPr id="9" name="object 9"/>
          <p:cNvSpPr txBox="1"/>
          <p:nvPr/>
        </p:nvSpPr>
        <p:spPr>
          <a:xfrm>
            <a:off x="3547629" y="3969687"/>
            <a:ext cx="2658110"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006600"/>
                </a:solidFill>
                <a:latin typeface="Cambria"/>
                <a:cs typeface="Cambria"/>
              </a:rPr>
              <a:t>Rapid </a:t>
            </a:r>
            <a:r>
              <a:rPr sz="2400" b="1" dirty="0">
                <a:solidFill>
                  <a:srgbClr val="006600"/>
                </a:solidFill>
                <a:latin typeface="Cambria"/>
                <a:cs typeface="Cambria"/>
              </a:rPr>
              <a:t>/</a:t>
            </a:r>
            <a:r>
              <a:rPr sz="2400" b="1" spc="-55" dirty="0">
                <a:solidFill>
                  <a:srgbClr val="006600"/>
                </a:solidFill>
                <a:latin typeface="Cambria"/>
                <a:cs typeface="Cambria"/>
              </a:rPr>
              <a:t> </a:t>
            </a:r>
            <a:r>
              <a:rPr sz="2400" b="1" spc="-10" dirty="0">
                <a:solidFill>
                  <a:srgbClr val="006600"/>
                </a:solidFill>
                <a:latin typeface="Cambria"/>
                <a:cs typeface="Cambria"/>
              </a:rPr>
              <a:t>Immediate</a:t>
            </a:r>
            <a:endParaRPr sz="2400">
              <a:latin typeface="Cambria"/>
              <a:cs typeface="Cambria"/>
            </a:endParaRPr>
          </a:p>
        </p:txBody>
      </p:sp>
      <p:sp>
        <p:nvSpPr>
          <p:cNvPr id="10" name="object 10"/>
          <p:cNvSpPr/>
          <p:nvPr/>
        </p:nvSpPr>
        <p:spPr>
          <a:xfrm>
            <a:off x="7890639" y="3453376"/>
            <a:ext cx="1134110" cy="264795"/>
          </a:xfrm>
          <a:custGeom>
            <a:avLst/>
            <a:gdLst/>
            <a:ahLst/>
            <a:cxnLst/>
            <a:rect l="l" t="t" r="r" b="b"/>
            <a:pathLst>
              <a:path w="1134109" h="264795">
                <a:moveTo>
                  <a:pt x="0" y="264309"/>
                </a:moveTo>
                <a:lnTo>
                  <a:pt x="32475" y="228054"/>
                </a:lnTo>
                <a:lnTo>
                  <a:pt x="66773" y="194424"/>
                </a:lnTo>
                <a:lnTo>
                  <a:pt x="102754" y="163431"/>
                </a:lnTo>
                <a:lnTo>
                  <a:pt x="140282" y="135088"/>
                </a:lnTo>
                <a:lnTo>
                  <a:pt x="179219" y="109405"/>
                </a:lnTo>
                <a:lnTo>
                  <a:pt x="219429" y="86396"/>
                </a:lnTo>
                <a:lnTo>
                  <a:pt x="260773" y="66072"/>
                </a:lnTo>
                <a:lnTo>
                  <a:pt x="303114" y="48445"/>
                </a:lnTo>
                <a:lnTo>
                  <a:pt x="346315" y="33528"/>
                </a:lnTo>
                <a:lnTo>
                  <a:pt x="390239" y="21332"/>
                </a:lnTo>
                <a:lnTo>
                  <a:pt x="434748" y="11869"/>
                </a:lnTo>
                <a:lnTo>
                  <a:pt x="479705" y="5151"/>
                </a:lnTo>
                <a:lnTo>
                  <a:pt x="524972" y="1191"/>
                </a:lnTo>
                <a:lnTo>
                  <a:pt x="570413" y="0"/>
                </a:lnTo>
                <a:lnTo>
                  <a:pt x="615889" y="1590"/>
                </a:lnTo>
                <a:lnTo>
                  <a:pt x="661264" y="5973"/>
                </a:lnTo>
                <a:lnTo>
                  <a:pt x="706400" y="13162"/>
                </a:lnTo>
                <a:lnTo>
                  <a:pt x="751159" y="23169"/>
                </a:lnTo>
                <a:lnTo>
                  <a:pt x="795405" y="36005"/>
                </a:lnTo>
                <a:lnTo>
                  <a:pt x="839000" y="51682"/>
                </a:lnTo>
                <a:lnTo>
                  <a:pt x="881807" y="70213"/>
                </a:lnTo>
                <a:lnTo>
                  <a:pt x="923688" y="91609"/>
                </a:lnTo>
                <a:lnTo>
                  <a:pt x="964506" y="115882"/>
                </a:lnTo>
                <a:lnTo>
                  <a:pt x="1004123" y="143045"/>
                </a:lnTo>
                <a:lnTo>
                  <a:pt x="1042403" y="173110"/>
                </a:lnTo>
                <a:lnTo>
                  <a:pt x="1089988" y="216719"/>
                </a:lnTo>
                <a:lnTo>
                  <a:pt x="1112306" y="240033"/>
                </a:lnTo>
                <a:lnTo>
                  <a:pt x="1133602" y="264309"/>
                </a:lnTo>
              </a:path>
            </a:pathLst>
          </a:custGeom>
          <a:ln w="15239">
            <a:solidFill>
              <a:srgbClr val="A83810"/>
            </a:solidFill>
          </a:ln>
        </p:spPr>
        <p:txBody>
          <a:bodyPr wrap="square" lIns="0" tIns="0" rIns="0" bIns="0" rtlCol="0"/>
          <a:lstStyle/>
          <a:p>
            <a:endParaRPr/>
          </a:p>
        </p:txBody>
      </p:sp>
      <p:sp>
        <p:nvSpPr>
          <p:cNvPr id="11" name="object 11"/>
          <p:cNvSpPr/>
          <p:nvPr/>
        </p:nvSpPr>
        <p:spPr>
          <a:xfrm>
            <a:off x="7890634" y="4668884"/>
            <a:ext cx="1134110" cy="264795"/>
          </a:xfrm>
          <a:custGeom>
            <a:avLst/>
            <a:gdLst/>
            <a:ahLst/>
            <a:cxnLst/>
            <a:rect l="l" t="t" r="r" b="b"/>
            <a:pathLst>
              <a:path w="1134109" h="264795">
                <a:moveTo>
                  <a:pt x="1133602" y="0"/>
                </a:moveTo>
                <a:lnTo>
                  <a:pt x="1101126" y="36254"/>
                </a:lnTo>
                <a:lnTo>
                  <a:pt x="1066828" y="69884"/>
                </a:lnTo>
                <a:lnTo>
                  <a:pt x="1030847" y="100877"/>
                </a:lnTo>
                <a:lnTo>
                  <a:pt x="993319" y="129221"/>
                </a:lnTo>
                <a:lnTo>
                  <a:pt x="954382" y="154903"/>
                </a:lnTo>
                <a:lnTo>
                  <a:pt x="914172" y="177912"/>
                </a:lnTo>
                <a:lnTo>
                  <a:pt x="872828" y="198236"/>
                </a:lnTo>
                <a:lnTo>
                  <a:pt x="830487" y="215863"/>
                </a:lnTo>
                <a:lnTo>
                  <a:pt x="787286" y="230780"/>
                </a:lnTo>
                <a:lnTo>
                  <a:pt x="743362" y="242977"/>
                </a:lnTo>
                <a:lnTo>
                  <a:pt x="698853" y="252440"/>
                </a:lnTo>
                <a:lnTo>
                  <a:pt x="653896" y="259157"/>
                </a:lnTo>
                <a:lnTo>
                  <a:pt x="608629" y="263118"/>
                </a:lnTo>
                <a:lnTo>
                  <a:pt x="563188" y="264309"/>
                </a:lnTo>
                <a:lnTo>
                  <a:pt x="517712" y="262719"/>
                </a:lnTo>
                <a:lnTo>
                  <a:pt x="472337" y="258335"/>
                </a:lnTo>
                <a:lnTo>
                  <a:pt x="427201" y="251146"/>
                </a:lnTo>
                <a:lnTo>
                  <a:pt x="382442" y="241139"/>
                </a:lnTo>
                <a:lnTo>
                  <a:pt x="338196" y="228304"/>
                </a:lnTo>
                <a:lnTo>
                  <a:pt x="294601" y="212626"/>
                </a:lnTo>
                <a:lnTo>
                  <a:pt x="251794" y="194096"/>
                </a:lnTo>
                <a:lnTo>
                  <a:pt x="209913" y="172700"/>
                </a:lnTo>
                <a:lnTo>
                  <a:pt x="169095" y="148426"/>
                </a:lnTo>
                <a:lnTo>
                  <a:pt x="129478" y="121263"/>
                </a:lnTo>
                <a:lnTo>
                  <a:pt x="91198" y="91198"/>
                </a:lnTo>
                <a:lnTo>
                  <a:pt x="43613" y="47590"/>
                </a:lnTo>
                <a:lnTo>
                  <a:pt x="21295" y="24276"/>
                </a:lnTo>
                <a:lnTo>
                  <a:pt x="0" y="0"/>
                </a:lnTo>
              </a:path>
            </a:pathLst>
          </a:custGeom>
          <a:ln w="15239">
            <a:solidFill>
              <a:srgbClr val="A83810"/>
            </a:solidFill>
          </a:ln>
        </p:spPr>
        <p:txBody>
          <a:bodyPr wrap="square" lIns="0" tIns="0" rIns="0" bIns="0" rtlCol="0"/>
          <a:lstStyle/>
          <a:p>
            <a:endParaRPr/>
          </a:p>
        </p:txBody>
      </p:sp>
      <p:sp>
        <p:nvSpPr>
          <p:cNvPr id="12" name="object 12"/>
          <p:cNvSpPr txBox="1"/>
          <p:nvPr/>
        </p:nvSpPr>
        <p:spPr>
          <a:xfrm>
            <a:off x="7410626" y="3969687"/>
            <a:ext cx="2096135" cy="391160"/>
          </a:xfrm>
          <a:prstGeom prst="rect">
            <a:avLst/>
          </a:prstGeom>
        </p:spPr>
        <p:txBody>
          <a:bodyPr vert="horz" wrap="square" lIns="0" tIns="12700" rIns="0" bIns="0" rtlCol="0">
            <a:spAutoFit/>
          </a:bodyPr>
          <a:lstStyle/>
          <a:p>
            <a:pPr marL="12700">
              <a:lnSpc>
                <a:spcPct val="100000"/>
              </a:lnSpc>
              <a:spcBef>
                <a:spcPts val="100"/>
              </a:spcBef>
            </a:pPr>
            <a:r>
              <a:rPr sz="2400" b="1" spc="-15" dirty="0">
                <a:solidFill>
                  <a:srgbClr val="006600"/>
                </a:solidFill>
                <a:latin typeface="Cambria"/>
                <a:cs typeface="Cambria"/>
              </a:rPr>
              <a:t>Slow </a:t>
            </a:r>
            <a:r>
              <a:rPr sz="2400" b="1" dirty="0">
                <a:solidFill>
                  <a:srgbClr val="006600"/>
                </a:solidFill>
                <a:latin typeface="Cambria"/>
                <a:cs typeface="Cambria"/>
              </a:rPr>
              <a:t>/</a:t>
            </a:r>
            <a:r>
              <a:rPr sz="2400" b="1" spc="-70" dirty="0">
                <a:solidFill>
                  <a:srgbClr val="006600"/>
                </a:solidFill>
                <a:latin typeface="Cambria"/>
                <a:cs typeface="Cambria"/>
              </a:rPr>
              <a:t> </a:t>
            </a:r>
            <a:r>
              <a:rPr sz="2400" b="1" spc="-25" dirty="0">
                <a:solidFill>
                  <a:srgbClr val="006600"/>
                </a:solidFill>
                <a:latin typeface="Cambria"/>
                <a:cs typeface="Cambria"/>
              </a:rPr>
              <a:t>Delayed</a:t>
            </a:r>
            <a:endParaRPr sz="2400">
              <a:latin typeface="Cambria"/>
              <a:cs typeface="Cambria"/>
            </a:endParaRPr>
          </a:p>
        </p:txBody>
      </p:sp>
      <p:sp>
        <p:nvSpPr>
          <p:cNvPr id="13" name="object 13"/>
          <p:cNvSpPr txBox="1"/>
          <p:nvPr/>
        </p:nvSpPr>
        <p:spPr>
          <a:xfrm>
            <a:off x="11663810" y="6500674"/>
            <a:ext cx="238760" cy="203835"/>
          </a:xfrm>
          <a:prstGeom prst="rect">
            <a:avLst/>
          </a:prstGeom>
        </p:spPr>
        <p:txBody>
          <a:bodyPr vert="horz" wrap="square" lIns="0" tIns="0" rIns="0" bIns="0" rtlCol="0">
            <a:spAutoFit/>
          </a:bodyPr>
          <a:lstStyle/>
          <a:p>
            <a:pPr marL="25400">
              <a:lnSpc>
                <a:spcPts val="1425"/>
              </a:lnSpc>
            </a:pPr>
            <a:fld id="{81D60167-4931-47E6-BA6A-407CBD079E47}" type="slidenum">
              <a:rPr sz="1400" b="1" dirty="0">
                <a:latin typeface="Corbel"/>
                <a:cs typeface="Corbel"/>
              </a:rPr>
              <a:pPr marL="25400">
                <a:lnSpc>
                  <a:spcPts val="1425"/>
                </a:lnSpc>
              </a:pPr>
              <a:t>35</a:t>
            </a:fld>
            <a:endParaRPr sz="1400">
              <a:latin typeface="Corbel"/>
              <a:cs typeface="Corbel"/>
            </a:endParaRPr>
          </a:p>
        </p:txBody>
      </p:sp>
      <p:sp>
        <p:nvSpPr>
          <p:cNvPr id="14" name="Slide Number Placeholder 13"/>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3551" y="239269"/>
            <a:ext cx="5519420" cy="513715"/>
          </a:xfrm>
          <a:prstGeom prst="rect">
            <a:avLst/>
          </a:prstGeom>
        </p:spPr>
        <p:txBody>
          <a:bodyPr vert="horz" wrap="square" lIns="0" tIns="12700" rIns="0" bIns="0" rtlCol="0">
            <a:spAutoFit/>
          </a:bodyPr>
          <a:lstStyle/>
          <a:p>
            <a:pPr marL="12700">
              <a:lnSpc>
                <a:spcPct val="100000"/>
              </a:lnSpc>
              <a:spcBef>
                <a:spcPts val="100"/>
              </a:spcBef>
            </a:pPr>
            <a:r>
              <a:rPr sz="3200" spc="-5" dirty="0">
                <a:solidFill>
                  <a:srgbClr val="8B7B57"/>
                </a:solidFill>
              </a:rPr>
              <a:t>Rapid/ Immediate</a:t>
            </a:r>
            <a:r>
              <a:rPr sz="3200" spc="-70" dirty="0">
                <a:solidFill>
                  <a:srgbClr val="8B7B57"/>
                </a:solidFill>
              </a:rPr>
              <a:t> </a:t>
            </a:r>
            <a:r>
              <a:rPr sz="3200" spc="-20" dirty="0">
                <a:solidFill>
                  <a:srgbClr val="8B7B57"/>
                </a:solidFill>
              </a:rPr>
              <a:t>movement</a:t>
            </a:r>
            <a:endParaRPr sz="3200" dirty="0"/>
          </a:p>
        </p:txBody>
      </p:sp>
      <p:sp>
        <p:nvSpPr>
          <p:cNvPr id="5" name="object 5"/>
          <p:cNvSpPr txBox="1"/>
          <p:nvPr/>
        </p:nvSpPr>
        <p:spPr>
          <a:xfrm>
            <a:off x="11663810" y="6500674"/>
            <a:ext cx="238760" cy="203835"/>
          </a:xfrm>
          <a:prstGeom prst="rect">
            <a:avLst/>
          </a:prstGeom>
        </p:spPr>
        <p:txBody>
          <a:bodyPr vert="horz" wrap="square" lIns="0" tIns="0" rIns="0" bIns="0" rtlCol="0">
            <a:spAutoFit/>
          </a:bodyPr>
          <a:lstStyle/>
          <a:p>
            <a:pPr marL="25400">
              <a:lnSpc>
                <a:spcPts val="1425"/>
              </a:lnSpc>
            </a:pPr>
            <a:fld id="{81D60167-4931-47E6-BA6A-407CBD079E47}" type="slidenum">
              <a:rPr sz="1400" b="1" dirty="0">
                <a:latin typeface="Corbel"/>
                <a:cs typeface="Corbel"/>
              </a:rPr>
              <a:pPr marL="25400">
                <a:lnSpc>
                  <a:spcPts val="1425"/>
                </a:lnSpc>
              </a:pPr>
              <a:t>36</a:t>
            </a:fld>
            <a:endParaRPr sz="1400">
              <a:latin typeface="Corbel"/>
              <a:cs typeface="Corbel"/>
            </a:endParaRPr>
          </a:p>
        </p:txBody>
      </p:sp>
      <p:sp>
        <p:nvSpPr>
          <p:cNvPr id="3" name="object 3"/>
          <p:cNvSpPr txBox="1">
            <a:spLocks noGrp="1"/>
          </p:cNvSpPr>
          <p:nvPr>
            <p:ph type="body" idx="1"/>
          </p:nvPr>
        </p:nvSpPr>
        <p:spPr>
          <a:prstGeom prst="rect">
            <a:avLst/>
          </a:prstGeom>
        </p:spPr>
        <p:txBody>
          <a:bodyPr vert="horz" wrap="square" lIns="0" tIns="12700" rIns="0" bIns="0" rtlCol="0">
            <a:spAutoFit/>
          </a:bodyPr>
          <a:lstStyle/>
          <a:p>
            <a:pPr marL="1616710" indent="-287020">
              <a:lnSpc>
                <a:spcPct val="100000"/>
              </a:lnSpc>
              <a:spcBef>
                <a:spcPts val="100"/>
              </a:spcBef>
              <a:buClr>
                <a:srgbClr val="9E3611"/>
              </a:buClr>
              <a:buFont typeface="Arial"/>
              <a:buChar char="•"/>
              <a:tabLst>
                <a:tab pos="1616710" algn="l"/>
                <a:tab pos="1617345" algn="l"/>
              </a:tabLst>
            </a:pPr>
            <a:r>
              <a:rPr spc="-5" dirty="0">
                <a:solidFill>
                  <a:srgbClr val="000000"/>
                </a:solidFill>
              </a:rPr>
              <a:t>Mechanical type of</a:t>
            </a:r>
            <a:r>
              <a:rPr dirty="0">
                <a:solidFill>
                  <a:srgbClr val="000000"/>
                </a:solidFill>
              </a:rPr>
              <a:t> </a:t>
            </a:r>
            <a:r>
              <a:rPr spc="-5" dirty="0">
                <a:solidFill>
                  <a:srgbClr val="000000"/>
                </a:solidFill>
              </a:rPr>
              <a:t>separation</a:t>
            </a:r>
          </a:p>
          <a:p>
            <a:pPr marL="1317625">
              <a:lnSpc>
                <a:spcPct val="100000"/>
              </a:lnSpc>
              <a:spcBef>
                <a:spcPts val="55"/>
              </a:spcBef>
              <a:buClr>
                <a:srgbClr val="9E3611"/>
              </a:buClr>
              <a:buFont typeface="Arial"/>
              <a:buChar char="•"/>
            </a:pPr>
            <a:endParaRPr sz="3500">
              <a:latin typeface="Times New Roman"/>
              <a:cs typeface="Times New Roman"/>
            </a:endParaRPr>
          </a:p>
          <a:p>
            <a:pPr marL="1616710" marR="5080" indent="-287020">
              <a:lnSpc>
                <a:spcPct val="100000"/>
              </a:lnSpc>
              <a:buClr>
                <a:srgbClr val="9E3611"/>
              </a:buClr>
              <a:buFont typeface="Arial"/>
              <a:buChar char="•"/>
              <a:tabLst>
                <a:tab pos="1616710" algn="l"/>
                <a:tab pos="1617345" algn="l"/>
              </a:tabLst>
            </a:pPr>
            <a:r>
              <a:rPr spc="-5" dirty="0">
                <a:solidFill>
                  <a:srgbClr val="000000"/>
                </a:solidFill>
              </a:rPr>
              <a:t>Creates either </a:t>
            </a:r>
            <a:r>
              <a:rPr spc="-15" dirty="0">
                <a:solidFill>
                  <a:srgbClr val="000000"/>
                </a:solidFill>
              </a:rPr>
              <a:t>proximal </a:t>
            </a:r>
            <a:r>
              <a:rPr spc="-5" dirty="0">
                <a:solidFill>
                  <a:srgbClr val="000000"/>
                </a:solidFill>
              </a:rPr>
              <a:t>separation </a:t>
            </a:r>
            <a:r>
              <a:rPr dirty="0">
                <a:solidFill>
                  <a:srgbClr val="000000"/>
                </a:solidFill>
              </a:rPr>
              <a:t>at </a:t>
            </a:r>
            <a:r>
              <a:rPr spc="-5" dirty="0">
                <a:solidFill>
                  <a:srgbClr val="000000"/>
                </a:solidFill>
              </a:rPr>
              <a:t>the point of </a:t>
            </a:r>
            <a:r>
              <a:rPr spc="-10" dirty="0">
                <a:solidFill>
                  <a:srgbClr val="000000"/>
                </a:solidFill>
              </a:rPr>
              <a:t>separator’s introduction  </a:t>
            </a:r>
            <a:r>
              <a:rPr spc="-5" dirty="0">
                <a:solidFill>
                  <a:srgbClr val="000000"/>
                </a:solidFill>
              </a:rPr>
              <a:t>and/or </a:t>
            </a:r>
            <a:r>
              <a:rPr spc="-20" dirty="0">
                <a:solidFill>
                  <a:srgbClr val="000000"/>
                </a:solidFill>
              </a:rPr>
              <a:t>improved </a:t>
            </a:r>
            <a:r>
              <a:rPr spc="-5" dirty="0">
                <a:solidFill>
                  <a:srgbClr val="000000"/>
                </a:solidFill>
              </a:rPr>
              <a:t>closeness of </a:t>
            </a:r>
            <a:r>
              <a:rPr spc="-15" dirty="0">
                <a:solidFill>
                  <a:srgbClr val="000000"/>
                </a:solidFill>
              </a:rPr>
              <a:t>proximal </a:t>
            </a:r>
            <a:r>
              <a:rPr spc="-5" dirty="0">
                <a:solidFill>
                  <a:srgbClr val="000000"/>
                </a:solidFill>
              </a:rPr>
              <a:t>surface of opposite</a:t>
            </a:r>
            <a:r>
              <a:rPr spc="45" dirty="0">
                <a:solidFill>
                  <a:srgbClr val="000000"/>
                </a:solidFill>
              </a:rPr>
              <a:t> </a:t>
            </a:r>
            <a:r>
              <a:rPr dirty="0">
                <a:solidFill>
                  <a:srgbClr val="000000"/>
                </a:solidFill>
              </a:rPr>
              <a:t>side.</a:t>
            </a:r>
          </a:p>
          <a:p>
            <a:pPr marL="1317625">
              <a:lnSpc>
                <a:spcPct val="100000"/>
              </a:lnSpc>
              <a:spcBef>
                <a:spcPts val="55"/>
              </a:spcBef>
              <a:buClr>
                <a:srgbClr val="9E3611"/>
              </a:buClr>
              <a:buFont typeface="Arial"/>
              <a:buChar char="•"/>
            </a:pPr>
            <a:endParaRPr sz="3500">
              <a:latin typeface="Times New Roman"/>
              <a:cs typeface="Times New Roman"/>
            </a:endParaRPr>
          </a:p>
          <a:p>
            <a:pPr marL="1330325">
              <a:lnSpc>
                <a:spcPct val="100000"/>
              </a:lnSpc>
            </a:pPr>
            <a:r>
              <a:rPr spc="-5" dirty="0"/>
              <a:t>Indications</a:t>
            </a:r>
            <a:r>
              <a:rPr spc="-5" dirty="0">
                <a:solidFill>
                  <a:srgbClr val="000000"/>
                </a:solidFill>
              </a:rPr>
              <a:t>:</a:t>
            </a:r>
          </a:p>
          <a:p>
            <a:pPr marL="2073910" lvl="1" indent="-287020">
              <a:lnSpc>
                <a:spcPct val="100000"/>
              </a:lnSpc>
              <a:spcBef>
                <a:spcPts val="600"/>
              </a:spcBef>
              <a:buClr>
                <a:srgbClr val="9E3611"/>
              </a:buClr>
              <a:buFont typeface="Arial"/>
              <a:buChar char="•"/>
              <a:tabLst>
                <a:tab pos="2073910" algn="l"/>
                <a:tab pos="2074545" algn="l"/>
              </a:tabLst>
            </a:pPr>
            <a:r>
              <a:rPr sz="2400" dirty="0">
                <a:latin typeface="Cambria"/>
                <a:cs typeface="Cambria"/>
              </a:rPr>
              <a:t>As </a:t>
            </a:r>
            <a:r>
              <a:rPr sz="2400" spc="-10" dirty="0">
                <a:latin typeface="Cambria"/>
                <a:cs typeface="Cambria"/>
              </a:rPr>
              <a:t>preparatory </a:t>
            </a:r>
            <a:r>
              <a:rPr sz="2400" spc="-15" dirty="0">
                <a:latin typeface="Cambria"/>
                <a:cs typeface="Cambria"/>
              </a:rPr>
              <a:t>to </a:t>
            </a:r>
            <a:r>
              <a:rPr sz="2400" spc="-5" dirty="0">
                <a:latin typeface="Cambria"/>
                <a:cs typeface="Cambria"/>
              </a:rPr>
              <a:t>slow</a:t>
            </a:r>
            <a:r>
              <a:rPr sz="2400" dirty="0">
                <a:latin typeface="Cambria"/>
                <a:cs typeface="Cambria"/>
              </a:rPr>
              <a:t> </a:t>
            </a:r>
            <a:r>
              <a:rPr sz="2400" spc="-10" dirty="0">
                <a:latin typeface="Cambria"/>
                <a:cs typeface="Cambria"/>
              </a:rPr>
              <a:t>movement</a:t>
            </a:r>
            <a:endParaRPr sz="2400">
              <a:latin typeface="Cambria"/>
              <a:cs typeface="Cambria"/>
            </a:endParaRPr>
          </a:p>
          <a:p>
            <a:pPr marL="2073910" lvl="1" indent="-287020">
              <a:lnSpc>
                <a:spcPct val="100000"/>
              </a:lnSpc>
              <a:spcBef>
                <a:spcPts val="600"/>
              </a:spcBef>
              <a:buClr>
                <a:srgbClr val="9E3611"/>
              </a:buClr>
              <a:buFont typeface="Arial"/>
              <a:buChar char="•"/>
              <a:tabLst>
                <a:tab pos="2073910" algn="l"/>
                <a:tab pos="2074545" algn="l"/>
              </a:tabLst>
            </a:pPr>
            <a:r>
              <a:rPr sz="2400" spc="-95" dirty="0">
                <a:latin typeface="Cambria"/>
                <a:cs typeface="Cambria"/>
              </a:rPr>
              <a:t>To </a:t>
            </a:r>
            <a:r>
              <a:rPr sz="2400" spc="-5" dirty="0">
                <a:latin typeface="Cambria"/>
                <a:cs typeface="Cambria"/>
              </a:rPr>
              <a:t>maintain the space gained </a:t>
            </a:r>
            <a:r>
              <a:rPr sz="2400" spc="-25" dirty="0">
                <a:latin typeface="Cambria"/>
                <a:cs typeface="Cambria"/>
              </a:rPr>
              <a:t>by </a:t>
            </a:r>
            <a:r>
              <a:rPr sz="2400" spc="-5" dirty="0">
                <a:latin typeface="Cambria"/>
                <a:cs typeface="Cambria"/>
              </a:rPr>
              <a:t>slow</a:t>
            </a:r>
            <a:r>
              <a:rPr sz="2400" spc="114" dirty="0">
                <a:latin typeface="Cambria"/>
                <a:cs typeface="Cambria"/>
              </a:rPr>
              <a:t> </a:t>
            </a:r>
            <a:r>
              <a:rPr sz="2400" spc="-10" dirty="0">
                <a:latin typeface="Cambria"/>
                <a:cs typeface="Cambria"/>
              </a:rPr>
              <a:t>movement</a:t>
            </a:r>
            <a:endParaRPr sz="2400">
              <a:latin typeface="Cambria"/>
              <a:cs typeface="Cambria"/>
            </a:endParaRPr>
          </a:p>
        </p:txBody>
      </p:sp>
      <p:sp>
        <p:nvSpPr>
          <p:cNvPr id="4" name="object 4"/>
          <p:cNvSpPr txBox="1"/>
          <p:nvPr/>
        </p:nvSpPr>
        <p:spPr>
          <a:xfrm>
            <a:off x="2210753" y="5601252"/>
            <a:ext cx="9545955" cy="756920"/>
          </a:xfrm>
          <a:prstGeom prst="rect">
            <a:avLst/>
          </a:prstGeom>
        </p:spPr>
        <p:txBody>
          <a:bodyPr vert="horz" wrap="square" lIns="0" tIns="12700" rIns="0" bIns="0" rtlCol="0">
            <a:spAutoFit/>
          </a:bodyPr>
          <a:lstStyle/>
          <a:p>
            <a:pPr marL="299085" marR="5080" indent="-287020">
              <a:lnSpc>
                <a:spcPct val="100000"/>
              </a:lnSpc>
              <a:spcBef>
                <a:spcPts val="100"/>
              </a:spcBef>
              <a:buClr>
                <a:srgbClr val="9E3611"/>
              </a:buClr>
              <a:buFont typeface="Arial"/>
              <a:buChar char="•"/>
              <a:tabLst>
                <a:tab pos="299085" algn="l"/>
                <a:tab pos="299720" algn="l"/>
                <a:tab pos="1884045" algn="l"/>
                <a:tab pos="3273425" algn="l"/>
                <a:tab pos="4338955" algn="l"/>
                <a:tab pos="4936490" algn="l"/>
                <a:tab pos="6346190" algn="l"/>
                <a:tab pos="6776084" algn="l"/>
                <a:tab pos="7371715" algn="l"/>
                <a:tab pos="8647430" algn="l"/>
              </a:tabLst>
            </a:pPr>
            <a:r>
              <a:rPr sz="2400" spc="-5" dirty="0">
                <a:latin typeface="Cambria"/>
                <a:cs typeface="Cambria"/>
              </a:rPr>
              <a:t>S</a:t>
            </a:r>
            <a:r>
              <a:rPr sz="2400" spc="5" dirty="0">
                <a:latin typeface="Cambria"/>
                <a:cs typeface="Cambria"/>
              </a:rPr>
              <a:t>e</a:t>
            </a:r>
            <a:r>
              <a:rPr sz="2400" spc="-5" dirty="0">
                <a:latin typeface="Cambria"/>
                <a:cs typeface="Cambria"/>
              </a:rPr>
              <a:t>p</a:t>
            </a:r>
            <a:r>
              <a:rPr sz="2400" dirty="0">
                <a:latin typeface="Cambria"/>
                <a:cs typeface="Cambria"/>
              </a:rPr>
              <a:t>a</a:t>
            </a:r>
            <a:r>
              <a:rPr sz="2400" spc="-35" dirty="0">
                <a:latin typeface="Cambria"/>
                <a:cs typeface="Cambria"/>
              </a:rPr>
              <a:t>r</a:t>
            </a:r>
            <a:r>
              <a:rPr sz="2400" dirty="0">
                <a:latin typeface="Cambria"/>
                <a:cs typeface="Cambria"/>
              </a:rPr>
              <a:t>a</a:t>
            </a:r>
            <a:r>
              <a:rPr sz="2400" spc="-10" dirty="0">
                <a:latin typeface="Cambria"/>
                <a:cs typeface="Cambria"/>
              </a:rPr>
              <a:t>t</a:t>
            </a:r>
            <a:r>
              <a:rPr sz="2400" spc="5" dirty="0">
                <a:latin typeface="Cambria"/>
                <a:cs typeface="Cambria"/>
              </a:rPr>
              <a:t>i</a:t>
            </a:r>
            <a:r>
              <a:rPr sz="2400" spc="-5" dirty="0">
                <a:latin typeface="Cambria"/>
                <a:cs typeface="Cambria"/>
              </a:rPr>
              <a:t>o</a:t>
            </a:r>
            <a:r>
              <a:rPr sz="2400" dirty="0">
                <a:latin typeface="Cambria"/>
                <a:cs typeface="Cambria"/>
              </a:rPr>
              <a:t>n	s</a:t>
            </a:r>
            <a:r>
              <a:rPr sz="2400" spc="-5" dirty="0">
                <a:latin typeface="Cambria"/>
                <a:cs typeface="Cambria"/>
              </a:rPr>
              <a:t>ho</a:t>
            </a:r>
            <a:r>
              <a:rPr sz="2400" spc="-10" dirty="0">
                <a:latin typeface="Cambria"/>
                <a:cs typeface="Cambria"/>
              </a:rPr>
              <a:t>u</a:t>
            </a:r>
            <a:r>
              <a:rPr sz="2400" spc="5" dirty="0">
                <a:latin typeface="Cambria"/>
                <a:cs typeface="Cambria"/>
              </a:rPr>
              <a:t>l</a:t>
            </a:r>
            <a:r>
              <a:rPr sz="2400" dirty="0">
                <a:latin typeface="Cambria"/>
                <a:cs typeface="Cambria"/>
              </a:rPr>
              <a:t>d</a:t>
            </a:r>
            <a:r>
              <a:rPr sz="2400" spc="-70" dirty="0">
                <a:latin typeface="Cambria"/>
                <a:cs typeface="Cambria"/>
              </a:rPr>
              <a:t>n</a:t>
            </a:r>
            <a:r>
              <a:rPr sz="2400" spc="-5" dirty="0">
                <a:latin typeface="Cambria"/>
                <a:cs typeface="Cambria"/>
              </a:rPr>
              <a:t>’</a:t>
            </a:r>
            <a:r>
              <a:rPr sz="2400" dirty="0">
                <a:latin typeface="Cambria"/>
                <a:cs typeface="Cambria"/>
              </a:rPr>
              <a:t>t	</a:t>
            </a:r>
            <a:r>
              <a:rPr sz="2400" spc="-35" dirty="0">
                <a:latin typeface="Cambria"/>
                <a:cs typeface="Cambria"/>
              </a:rPr>
              <a:t>e</a:t>
            </a:r>
            <a:r>
              <a:rPr sz="2400" spc="-45" dirty="0">
                <a:latin typeface="Cambria"/>
                <a:cs typeface="Cambria"/>
              </a:rPr>
              <a:t>x</a:t>
            </a:r>
            <a:r>
              <a:rPr sz="2400" spc="-5" dirty="0">
                <a:latin typeface="Cambria"/>
                <a:cs typeface="Cambria"/>
              </a:rPr>
              <a:t>c</a:t>
            </a:r>
            <a:r>
              <a:rPr sz="2400" spc="5" dirty="0">
                <a:latin typeface="Cambria"/>
                <a:cs typeface="Cambria"/>
              </a:rPr>
              <a:t>ee</a:t>
            </a:r>
            <a:r>
              <a:rPr sz="2400" dirty="0">
                <a:latin typeface="Cambria"/>
                <a:cs typeface="Cambria"/>
              </a:rPr>
              <a:t>d	t</a:t>
            </a:r>
            <a:r>
              <a:rPr sz="2400" spc="-5" dirty="0">
                <a:latin typeface="Cambria"/>
                <a:cs typeface="Cambria"/>
              </a:rPr>
              <a:t>h</a:t>
            </a:r>
            <a:r>
              <a:rPr sz="2400" dirty="0">
                <a:latin typeface="Cambria"/>
                <a:cs typeface="Cambria"/>
              </a:rPr>
              <a:t>e	t</a:t>
            </a:r>
            <a:r>
              <a:rPr sz="2400" spc="-10" dirty="0">
                <a:latin typeface="Cambria"/>
                <a:cs typeface="Cambria"/>
              </a:rPr>
              <a:t>h</a:t>
            </a:r>
            <a:r>
              <a:rPr sz="2400" spc="5" dirty="0">
                <a:latin typeface="Cambria"/>
                <a:cs typeface="Cambria"/>
              </a:rPr>
              <a:t>i</a:t>
            </a:r>
            <a:r>
              <a:rPr sz="2400" spc="-5" dirty="0">
                <a:latin typeface="Cambria"/>
                <a:cs typeface="Cambria"/>
              </a:rPr>
              <a:t>c</a:t>
            </a:r>
            <a:r>
              <a:rPr sz="2400" dirty="0">
                <a:latin typeface="Cambria"/>
                <a:cs typeface="Cambria"/>
              </a:rPr>
              <a:t>kne</a:t>
            </a:r>
            <a:r>
              <a:rPr sz="2400" spc="-5" dirty="0">
                <a:latin typeface="Cambria"/>
                <a:cs typeface="Cambria"/>
              </a:rPr>
              <a:t>s</a:t>
            </a:r>
            <a:r>
              <a:rPr sz="2400" dirty="0">
                <a:latin typeface="Cambria"/>
                <a:cs typeface="Cambria"/>
              </a:rPr>
              <a:t>s	</a:t>
            </a:r>
            <a:r>
              <a:rPr sz="2400" spc="-5" dirty="0">
                <a:latin typeface="Cambria"/>
                <a:cs typeface="Cambria"/>
              </a:rPr>
              <a:t>o</a:t>
            </a:r>
            <a:r>
              <a:rPr sz="2400" dirty="0">
                <a:latin typeface="Cambria"/>
                <a:cs typeface="Cambria"/>
              </a:rPr>
              <a:t>f	t</a:t>
            </a:r>
            <a:r>
              <a:rPr sz="2400" spc="-5" dirty="0">
                <a:latin typeface="Cambria"/>
                <a:cs typeface="Cambria"/>
              </a:rPr>
              <a:t>h</a:t>
            </a:r>
            <a:r>
              <a:rPr sz="2400" dirty="0">
                <a:latin typeface="Cambria"/>
                <a:cs typeface="Cambria"/>
              </a:rPr>
              <a:t>e	</a:t>
            </a:r>
            <a:r>
              <a:rPr sz="2400" spc="-10" dirty="0">
                <a:latin typeface="Cambria"/>
                <a:cs typeface="Cambria"/>
              </a:rPr>
              <a:t>i</a:t>
            </a:r>
            <a:r>
              <a:rPr sz="2400" spc="-60" dirty="0">
                <a:latin typeface="Cambria"/>
                <a:cs typeface="Cambria"/>
              </a:rPr>
              <a:t>n</a:t>
            </a:r>
            <a:r>
              <a:rPr sz="2400" spc="-50" dirty="0">
                <a:latin typeface="Cambria"/>
                <a:cs typeface="Cambria"/>
              </a:rPr>
              <a:t>v</a:t>
            </a:r>
            <a:r>
              <a:rPr sz="2400" spc="-5" dirty="0">
                <a:latin typeface="Cambria"/>
                <a:cs typeface="Cambria"/>
              </a:rPr>
              <a:t>o</a:t>
            </a:r>
            <a:r>
              <a:rPr sz="2400" spc="-55" dirty="0">
                <a:latin typeface="Cambria"/>
                <a:cs typeface="Cambria"/>
              </a:rPr>
              <a:t>l</a:t>
            </a:r>
            <a:r>
              <a:rPr sz="2400" spc="-50" dirty="0">
                <a:latin typeface="Cambria"/>
                <a:cs typeface="Cambria"/>
              </a:rPr>
              <a:t>v</a:t>
            </a:r>
            <a:r>
              <a:rPr sz="2400" spc="5" dirty="0">
                <a:latin typeface="Cambria"/>
                <a:cs typeface="Cambria"/>
              </a:rPr>
              <a:t>e</a:t>
            </a:r>
            <a:r>
              <a:rPr sz="2400" dirty="0">
                <a:latin typeface="Cambria"/>
                <a:cs typeface="Cambria"/>
              </a:rPr>
              <a:t>d	</a:t>
            </a:r>
            <a:r>
              <a:rPr sz="2400" spc="-25" dirty="0">
                <a:latin typeface="Cambria"/>
                <a:cs typeface="Cambria"/>
              </a:rPr>
              <a:t>t</a:t>
            </a:r>
            <a:r>
              <a:rPr sz="2400" spc="-5" dirty="0">
                <a:latin typeface="Cambria"/>
                <a:cs typeface="Cambria"/>
              </a:rPr>
              <a:t>oo</a:t>
            </a:r>
            <a:r>
              <a:rPr sz="2400" spc="15" dirty="0">
                <a:latin typeface="Cambria"/>
                <a:cs typeface="Cambria"/>
              </a:rPr>
              <a:t>t</a:t>
            </a:r>
            <a:r>
              <a:rPr sz="2400" spc="-80" dirty="0">
                <a:latin typeface="Cambria"/>
                <a:cs typeface="Cambria"/>
              </a:rPr>
              <a:t>h</a:t>
            </a:r>
            <a:r>
              <a:rPr sz="2400" spc="-5" dirty="0">
                <a:latin typeface="Cambria"/>
                <a:cs typeface="Cambria"/>
              </a:rPr>
              <a:t>’s  periodontal ligament thickness. </a:t>
            </a:r>
            <a:r>
              <a:rPr sz="2400" dirty="0">
                <a:latin typeface="Cambria"/>
                <a:cs typeface="Cambria"/>
              </a:rPr>
              <a:t>ie: </a:t>
            </a:r>
            <a:r>
              <a:rPr sz="2400" b="1" spc="-5" dirty="0">
                <a:solidFill>
                  <a:srgbClr val="FF0000"/>
                </a:solidFill>
                <a:latin typeface="Cambria"/>
                <a:cs typeface="Cambria"/>
              </a:rPr>
              <a:t>0.2 </a:t>
            </a:r>
            <a:r>
              <a:rPr sz="2400" b="1" dirty="0">
                <a:solidFill>
                  <a:srgbClr val="FF0000"/>
                </a:solidFill>
                <a:latin typeface="Cambria"/>
                <a:cs typeface="Cambria"/>
              </a:rPr>
              <a:t>– </a:t>
            </a:r>
            <a:r>
              <a:rPr sz="2400" b="1" spc="-5" dirty="0">
                <a:solidFill>
                  <a:srgbClr val="FF0000"/>
                </a:solidFill>
                <a:latin typeface="Cambria"/>
                <a:cs typeface="Cambria"/>
              </a:rPr>
              <a:t>0.5</a:t>
            </a:r>
            <a:r>
              <a:rPr sz="2400" b="1" dirty="0">
                <a:solidFill>
                  <a:srgbClr val="FF0000"/>
                </a:solidFill>
                <a:latin typeface="Cambria"/>
                <a:cs typeface="Cambria"/>
              </a:rPr>
              <a:t> </a:t>
            </a:r>
            <a:r>
              <a:rPr sz="2400" b="1" spc="-5" dirty="0">
                <a:solidFill>
                  <a:srgbClr val="FF0000"/>
                </a:solidFill>
                <a:latin typeface="Cambria"/>
                <a:cs typeface="Cambria"/>
              </a:rPr>
              <a:t>mm</a:t>
            </a:r>
            <a:endParaRPr sz="2400">
              <a:latin typeface="Cambria"/>
              <a:cs typeface="Cambria"/>
            </a:endParaRPr>
          </a:p>
        </p:txBody>
      </p:sp>
      <p:sp>
        <p:nvSpPr>
          <p:cNvPr id="6" name="Slide Number Placeholder 5"/>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1999"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193" y="0"/>
            <a:ext cx="1122045" cy="5329555"/>
          </a:xfrm>
          <a:custGeom>
            <a:avLst/>
            <a:gdLst/>
            <a:ahLst/>
            <a:cxnLst/>
            <a:rect l="l" t="t" r="r" b="b"/>
            <a:pathLst>
              <a:path w="1122045" h="5329555">
                <a:moveTo>
                  <a:pt x="1121664" y="0"/>
                </a:moveTo>
                <a:lnTo>
                  <a:pt x="867829" y="0"/>
                </a:lnTo>
                <a:lnTo>
                  <a:pt x="0" y="5286565"/>
                </a:lnTo>
                <a:lnTo>
                  <a:pt x="247497" y="5329428"/>
                </a:lnTo>
                <a:lnTo>
                  <a:pt x="1121664" y="0"/>
                </a:lnTo>
                <a:close/>
              </a:path>
            </a:pathLst>
          </a:custGeom>
          <a:solidFill>
            <a:srgbClr val="D34817"/>
          </a:solidFill>
        </p:spPr>
        <p:txBody>
          <a:bodyPr wrap="square" lIns="0" tIns="0" rIns="0" bIns="0" rtlCol="0"/>
          <a:lstStyle/>
          <a:p>
            <a:endParaRPr/>
          </a:p>
        </p:txBody>
      </p:sp>
      <p:sp>
        <p:nvSpPr>
          <p:cNvPr id="4" name="object 4"/>
          <p:cNvSpPr/>
          <p:nvPr/>
        </p:nvSpPr>
        <p:spPr>
          <a:xfrm>
            <a:off x="150876" y="0"/>
            <a:ext cx="1117600" cy="5278120"/>
          </a:xfrm>
          <a:custGeom>
            <a:avLst/>
            <a:gdLst/>
            <a:ahLst/>
            <a:cxnLst/>
            <a:rect l="l" t="t" r="r" b="b"/>
            <a:pathLst>
              <a:path w="1117600" h="5278120">
                <a:moveTo>
                  <a:pt x="1117091" y="0"/>
                </a:moveTo>
                <a:lnTo>
                  <a:pt x="864793" y="0"/>
                </a:lnTo>
                <a:lnTo>
                  <a:pt x="0" y="5239512"/>
                </a:lnTo>
                <a:lnTo>
                  <a:pt x="249123" y="5277612"/>
                </a:lnTo>
                <a:lnTo>
                  <a:pt x="1117091" y="0"/>
                </a:lnTo>
                <a:close/>
              </a:path>
            </a:pathLst>
          </a:custGeom>
          <a:solidFill>
            <a:srgbClr val="595958"/>
          </a:solidFill>
        </p:spPr>
        <p:txBody>
          <a:bodyPr wrap="square" lIns="0" tIns="0" rIns="0" bIns="0" rtlCol="0"/>
          <a:lstStyle/>
          <a:p>
            <a:endParaRPr/>
          </a:p>
        </p:txBody>
      </p:sp>
      <p:sp>
        <p:nvSpPr>
          <p:cNvPr id="5" name="object 5"/>
          <p:cNvSpPr/>
          <p:nvPr/>
        </p:nvSpPr>
        <p:spPr>
          <a:xfrm>
            <a:off x="150881" y="5239511"/>
            <a:ext cx="1228725" cy="1618615"/>
          </a:xfrm>
          <a:custGeom>
            <a:avLst/>
            <a:gdLst/>
            <a:ahLst/>
            <a:cxnLst/>
            <a:rect l="l" t="t" r="r" b="b"/>
            <a:pathLst>
              <a:path w="1228725" h="1618615">
                <a:moveTo>
                  <a:pt x="0" y="0"/>
                </a:moveTo>
                <a:lnTo>
                  <a:pt x="1174381" y="1618488"/>
                </a:lnTo>
                <a:lnTo>
                  <a:pt x="1228344" y="1618488"/>
                </a:lnTo>
                <a:lnTo>
                  <a:pt x="0" y="0"/>
                </a:lnTo>
                <a:close/>
              </a:path>
            </a:pathLst>
          </a:custGeom>
          <a:solidFill>
            <a:srgbClr val="212121"/>
          </a:solidFill>
        </p:spPr>
        <p:txBody>
          <a:bodyPr wrap="square" lIns="0" tIns="0" rIns="0" bIns="0" rtlCol="0"/>
          <a:lstStyle/>
          <a:p>
            <a:endParaRPr/>
          </a:p>
        </p:txBody>
      </p:sp>
      <p:sp>
        <p:nvSpPr>
          <p:cNvPr id="6" name="object 6"/>
          <p:cNvSpPr/>
          <p:nvPr/>
        </p:nvSpPr>
        <p:spPr>
          <a:xfrm>
            <a:off x="457202" y="5291328"/>
            <a:ext cx="1495425" cy="1567180"/>
          </a:xfrm>
          <a:custGeom>
            <a:avLst/>
            <a:gdLst/>
            <a:ahLst/>
            <a:cxnLst/>
            <a:rect l="l" t="t" r="r" b="b"/>
            <a:pathLst>
              <a:path w="1495425" h="1567179">
                <a:moveTo>
                  <a:pt x="0" y="0"/>
                </a:moveTo>
                <a:lnTo>
                  <a:pt x="1442669" y="1566672"/>
                </a:lnTo>
                <a:lnTo>
                  <a:pt x="1495044" y="1566672"/>
                </a:lnTo>
                <a:lnTo>
                  <a:pt x="0" y="0"/>
                </a:lnTo>
                <a:close/>
              </a:path>
            </a:pathLst>
          </a:custGeom>
          <a:solidFill>
            <a:srgbClr val="69240C"/>
          </a:solidFill>
        </p:spPr>
        <p:txBody>
          <a:bodyPr wrap="square" lIns="0" tIns="0" rIns="0" bIns="0" rtlCol="0"/>
          <a:lstStyle/>
          <a:p>
            <a:endParaRPr/>
          </a:p>
        </p:txBody>
      </p:sp>
      <p:sp>
        <p:nvSpPr>
          <p:cNvPr id="7" name="object 7"/>
          <p:cNvSpPr/>
          <p:nvPr/>
        </p:nvSpPr>
        <p:spPr>
          <a:xfrm>
            <a:off x="457200" y="5286755"/>
            <a:ext cx="2131060" cy="1571625"/>
          </a:xfrm>
          <a:custGeom>
            <a:avLst/>
            <a:gdLst/>
            <a:ahLst/>
            <a:cxnLst/>
            <a:rect l="l" t="t" r="r" b="b"/>
            <a:pathLst>
              <a:path w="2131060" h="1571625">
                <a:moveTo>
                  <a:pt x="0" y="0"/>
                </a:moveTo>
                <a:lnTo>
                  <a:pt x="0" y="4762"/>
                </a:lnTo>
                <a:lnTo>
                  <a:pt x="1495513" y="1571244"/>
                </a:lnTo>
                <a:lnTo>
                  <a:pt x="2130552" y="1571244"/>
                </a:lnTo>
                <a:lnTo>
                  <a:pt x="247662" y="42849"/>
                </a:lnTo>
                <a:lnTo>
                  <a:pt x="0" y="0"/>
                </a:lnTo>
                <a:close/>
              </a:path>
            </a:pathLst>
          </a:custGeom>
          <a:solidFill>
            <a:srgbClr val="9E3611"/>
          </a:solidFill>
        </p:spPr>
        <p:txBody>
          <a:bodyPr wrap="square" lIns="0" tIns="0" rIns="0" bIns="0" rtlCol="0"/>
          <a:lstStyle/>
          <a:p>
            <a:endParaRPr/>
          </a:p>
        </p:txBody>
      </p:sp>
      <p:sp>
        <p:nvSpPr>
          <p:cNvPr id="8" name="object 8"/>
          <p:cNvSpPr/>
          <p:nvPr/>
        </p:nvSpPr>
        <p:spPr>
          <a:xfrm>
            <a:off x="150873" y="5239511"/>
            <a:ext cx="1694814" cy="1618615"/>
          </a:xfrm>
          <a:custGeom>
            <a:avLst/>
            <a:gdLst/>
            <a:ahLst/>
            <a:cxnLst/>
            <a:rect l="l" t="t" r="r" b="b"/>
            <a:pathLst>
              <a:path w="1694814" h="1618615">
                <a:moveTo>
                  <a:pt x="0" y="0"/>
                </a:moveTo>
                <a:lnTo>
                  <a:pt x="1228178" y="1618488"/>
                </a:lnTo>
                <a:lnTo>
                  <a:pt x="1694688" y="1618488"/>
                </a:lnTo>
                <a:lnTo>
                  <a:pt x="291973" y="95199"/>
                </a:lnTo>
                <a:lnTo>
                  <a:pt x="244360" y="42837"/>
                </a:lnTo>
                <a:lnTo>
                  <a:pt x="249135" y="42837"/>
                </a:lnTo>
                <a:lnTo>
                  <a:pt x="249135" y="38087"/>
                </a:lnTo>
                <a:lnTo>
                  <a:pt x="244360" y="38087"/>
                </a:lnTo>
                <a:lnTo>
                  <a:pt x="0" y="0"/>
                </a:lnTo>
                <a:close/>
              </a:path>
            </a:pathLst>
          </a:custGeom>
          <a:solidFill>
            <a:srgbClr val="3E3E3E"/>
          </a:solidFill>
        </p:spPr>
        <p:txBody>
          <a:bodyPr wrap="square" lIns="0" tIns="0" rIns="0" bIns="0" rtlCol="0"/>
          <a:lstStyle/>
          <a:p>
            <a:endParaRPr/>
          </a:p>
        </p:txBody>
      </p:sp>
      <p:sp>
        <p:nvSpPr>
          <p:cNvPr id="9" name="object 9"/>
          <p:cNvSpPr txBox="1">
            <a:spLocks noGrp="1"/>
          </p:cNvSpPr>
          <p:nvPr>
            <p:ph type="title"/>
          </p:nvPr>
        </p:nvSpPr>
        <p:spPr>
          <a:xfrm>
            <a:off x="1753551" y="239269"/>
            <a:ext cx="2082800" cy="513715"/>
          </a:xfrm>
          <a:prstGeom prst="rect">
            <a:avLst/>
          </a:prstGeom>
        </p:spPr>
        <p:txBody>
          <a:bodyPr vert="horz" wrap="square" lIns="0" tIns="12700" rIns="0" bIns="0" rtlCol="0">
            <a:spAutoFit/>
          </a:bodyPr>
          <a:lstStyle/>
          <a:p>
            <a:pPr marL="12700">
              <a:lnSpc>
                <a:spcPct val="100000"/>
              </a:lnSpc>
              <a:spcBef>
                <a:spcPts val="100"/>
              </a:spcBef>
            </a:pPr>
            <a:r>
              <a:rPr sz="3200" spc="-25" dirty="0">
                <a:solidFill>
                  <a:srgbClr val="002060"/>
                </a:solidFill>
              </a:rPr>
              <a:t>C</a:t>
            </a:r>
            <a:r>
              <a:rPr sz="3200" spc="-5" dirty="0">
                <a:solidFill>
                  <a:srgbClr val="002060"/>
                </a:solidFill>
              </a:rPr>
              <a:t>oncl</a:t>
            </a:r>
            <a:r>
              <a:rPr sz="3200" spc="-10" dirty="0">
                <a:solidFill>
                  <a:srgbClr val="002060"/>
                </a:solidFill>
              </a:rPr>
              <a:t>u</a:t>
            </a:r>
            <a:r>
              <a:rPr sz="3200" spc="5" dirty="0">
                <a:solidFill>
                  <a:srgbClr val="002060"/>
                </a:solidFill>
              </a:rPr>
              <a:t>s</a:t>
            </a:r>
            <a:r>
              <a:rPr sz="3200" dirty="0">
                <a:solidFill>
                  <a:srgbClr val="002060"/>
                </a:solidFill>
              </a:rPr>
              <a:t>i</a:t>
            </a:r>
            <a:r>
              <a:rPr sz="3200" spc="-5" dirty="0">
                <a:solidFill>
                  <a:srgbClr val="002060"/>
                </a:solidFill>
              </a:rPr>
              <a:t>on</a:t>
            </a:r>
            <a:endParaRPr sz="3200"/>
          </a:p>
        </p:txBody>
      </p:sp>
      <p:sp>
        <p:nvSpPr>
          <p:cNvPr id="11" name="object 11"/>
          <p:cNvSpPr txBox="1"/>
          <p:nvPr/>
        </p:nvSpPr>
        <p:spPr>
          <a:xfrm>
            <a:off x="11576943" y="6500674"/>
            <a:ext cx="326390" cy="203835"/>
          </a:xfrm>
          <a:prstGeom prst="rect">
            <a:avLst/>
          </a:prstGeom>
        </p:spPr>
        <p:txBody>
          <a:bodyPr vert="horz" wrap="square" lIns="0" tIns="0" rIns="0" bIns="0" rtlCol="0">
            <a:spAutoFit/>
          </a:bodyPr>
          <a:lstStyle/>
          <a:p>
            <a:pPr marL="25400">
              <a:lnSpc>
                <a:spcPts val="1425"/>
              </a:lnSpc>
            </a:pPr>
            <a:fld id="{81D60167-4931-47E6-BA6A-407CBD079E47}" type="slidenum">
              <a:rPr sz="1400" b="1" dirty="0">
                <a:latin typeface="Corbel"/>
                <a:cs typeface="Corbel"/>
              </a:rPr>
              <a:pPr marL="25400">
                <a:lnSpc>
                  <a:spcPts val="1425"/>
                </a:lnSpc>
              </a:pPr>
              <a:t>37</a:t>
            </a:fld>
            <a:endParaRPr sz="1400">
              <a:latin typeface="Corbel"/>
              <a:cs typeface="Corbel"/>
            </a:endParaRPr>
          </a:p>
        </p:txBody>
      </p:sp>
      <p:sp>
        <p:nvSpPr>
          <p:cNvPr id="10" name="object 10"/>
          <p:cNvSpPr txBox="1"/>
          <p:nvPr/>
        </p:nvSpPr>
        <p:spPr>
          <a:xfrm>
            <a:off x="1683217" y="1474960"/>
            <a:ext cx="10003155" cy="4064000"/>
          </a:xfrm>
          <a:prstGeom prst="rect">
            <a:avLst/>
          </a:prstGeom>
        </p:spPr>
        <p:txBody>
          <a:bodyPr vert="horz" wrap="square" lIns="0" tIns="12700" rIns="0" bIns="0" rtlCol="0">
            <a:spAutoFit/>
          </a:bodyPr>
          <a:lstStyle/>
          <a:p>
            <a:pPr marL="299085" marR="5080" indent="-287020" algn="just">
              <a:lnSpc>
                <a:spcPct val="100000"/>
              </a:lnSpc>
              <a:spcBef>
                <a:spcPts val="100"/>
              </a:spcBef>
              <a:buClr>
                <a:srgbClr val="9E3611"/>
              </a:buClr>
              <a:buFont typeface="Arial"/>
              <a:buChar char="•"/>
              <a:tabLst>
                <a:tab pos="299720" algn="l"/>
              </a:tabLst>
            </a:pPr>
            <a:r>
              <a:rPr sz="2400" spc="-10" dirty="0">
                <a:latin typeface="Cambria"/>
                <a:cs typeface="Cambria"/>
              </a:rPr>
              <a:t>Proper restoration of </a:t>
            </a:r>
            <a:r>
              <a:rPr sz="2400" spc="-5" dirty="0">
                <a:latin typeface="Cambria"/>
                <a:cs typeface="Cambria"/>
              </a:rPr>
              <a:t>the anatomical landmarks </a:t>
            </a:r>
            <a:r>
              <a:rPr sz="2400" dirty="0">
                <a:latin typeface="Cambria"/>
                <a:cs typeface="Cambria"/>
              </a:rPr>
              <a:t>is </a:t>
            </a:r>
            <a:r>
              <a:rPr sz="2400" spc="-5" dirty="0">
                <a:latin typeface="Cambria"/>
                <a:cs typeface="Cambria"/>
              </a:rPr>
              <a:t>important </a:t>
            </a:r>
            <a:r>
              <a:rPr sz="2400" spc="-15" dirty="0">
                <a:latin typeface="Cambria"/>
                <a:cs typeface="Cambria"/>
              </a:rPr>
              <a:t>for  </a:t>
            </a:r>
            <a:r>
              <a:rPr sz="2400" spc="-5" dirty="0">
                <a:latin typeface="Cambria"/>
                <a:cs typeface="Cambria"/>
              </a:rPr>
              <a:t>enhancing </a:t>
            </a:r>
            <a:r>
              <a:rPr sz="2400" spc="-10" dirty="0">
                <a:latin typeface="Cambria"/>
                <a:cs typeface="Cambria"/>
              </a:rPr>
              <a:t>the </a:t>
            </a:r>
            <a:r>
              <a:rPr sz="2400" spc="-5" dirty="0">
                <a:latin typeface="Cambria"/>
                <a:cs typeface="Cambria"/>
              </a:rPr>
              <a:t>longevity of </a:t>
            </a:r>
            <a:r>
              <a:rPr sz="2400" spc="-10" dirty="0">
                <a:latin typeface="Cambria"/>
                <a:cs typeface="Cambria"/>
              </a:rPr>
              <a:t>restorations </a:t>
            </a:r>
            <a:r>
              <a:rPr sz="2400" dirty="0">
                <a:latin typeface="Cambria"/>
                <a:cs typeface="Cambria"/>
              </a:rPr>
              <a:t>as </a:t>
            </a:r>
            <a:r>
              <a:rPr sz="2400" spc="-10" dirty="0">
                <a:latin typeface="Cambria"/>
                <a:cs typeface="Cambria"/>
              </a:rPr>
              <a:t>well </a:t>
            </a:r>
            <a:r>
              <a:rPr sz="2400" dirty="0">
                <a:latin typeface="Cambria"/>
                <a:cs typeface="Cambria"/>
              </a:rPr>
              <a:t>as </a:t>
            </a:r>
            <a:r>
              <a:rPr sz="2400" spc="-15" dirty="0">
                <a:latin typeface="Cambria"/>
                <a:cs typeface="Cambria"/>
              </a:rPr>
              <a:t>to </a:t>
            </a:r>
            <a:r>
              <a:rPr sz="2400" spc="-5" dirty="0">
                <a:latin typeface="Cambria"/>
                <a:cs typeface="Cambria"/>
              </a:rPr>
              <a:t>maintain the occlusal  </a:t>
            </a:r>
            <a:r>
              <a:rPr sz="2400" dirty="0">
                <a:latin typeface="Cambria"/>
                <a:cs typeface="Cambria"/>
              </a:rPr>
              <a:t>health and</a:t>
            </a:r>
            <a:r>
              <a:rPr sz="2400" spc="-15" dirty="0">
                <a:latin typeface="Cambria"/>
                <a:cs typeface="Cambria"/>
              </a:rPr>
              <a:t> </a:t>
            </a:r>
            <a:r>
              <a:rPr sz="2400" spc="-35" dirty="0">
                <a:latin typeface="Cambria"/>
                <a:cs typeface="Cambria"/>
              </a:rPr>
              <a:t>harmony.</a:t>
            </a:r>
            <a:endParaRPr sz="2400" dirty="0">
              <a:latin typeface="Cambria"/>
              <a:cs typeface="Cambria"/>
            </a:endParaRPr>
          </a:p>
          <a:p>
            <a:pPr>
              <a:lnSpc>
                <a:spcPct val="100000"/>
              </a:lnSpc>
              <a:spcBef>
                <a:spcPts val="55"/>
              </a:spcBef>
              <a:buClr>
                <a:srgbClr val="9E3611"/>
              </a:buClr>
              <a:buFont typeface="Arial"/>
              <a:buChar char="•"/>
            </a:pPr>
            <a:endParaRPr sz="3500" dirty="0">
              <a:latin typeface="Times New Roman"/>
              <a:cs typeface="Times New Roman"/>
            </a:endParaRPr>
          </a:p>
          <a:p>
            <a:pPr marL="299085" indent="-287020">
              <a:lnSpc>
                <a:spcPct val="100000"/>
              </a:lnSpc>
              <a:buClr>
                <a:srgbClr val="9E3611"/>
              </a:buClr>
              <a:buFont typeface="Arial"/>
              <a:buChar char="•"/>
              <a:tabLst>
                <a:tab pos="299085" algn="l"/>
                <a:tab pos="299720" algn="l"/>
              </a:tabLst>
            </a:pPr>
            <a:r>
              <a:rPr sz="2400" dirty="0">
                <a:latin typeface="Cambria"/>
                <a:cs typeface="Cambria"/>
              </a:rPr>
              <a:t>Matricing is a vital </a:t>
            </a:r>
            <a:r>
              <a:rPr sz="2400" spc="-10" dirty="0">
                <a:latin typeface="Cambria"/>
                <a:cs typeface="Cambria"/>
              </a:rPr>
              <a:t>step </a:t>
            </a:r>
            <a:r>
              <a:rPr sz="2400" dirty="0">
                <a:latin typeface="Cambria"/>
                <a:cs typeface="Cambria"/>
              </a:rPr>
              <a:t>during </a:t>
            </a:r>
            <a:r>
              <a:rPr sz="2400" spc="-5" dirty="0">
                <a:latin typeface="Cambria"/>
                <a:cs typeface="Cambria"/>
              </a:rPr>
              <a:t>the placement of different</a:t>
            </a:r>
            <a:r>
              <a:rPr sz="2400" spc="-90" dirty="0">
                <a:latin typeface="Cambria"/>
                <a:cs typeface="Cambria"/>
              </a:rPr>
              <a:t> </a:t>
            </a:r>
            <a:r>
              <a:rPr sz="2400" spc="-10" dirty="0">
                <a:latin typeface="Cambria"/>
                <a:cs typeface="Cambria"/>
              </a:rPr>
              <a:t>restorations.</a:t>
            </a:r>
            <a:endParaRPr sz="2400" dirty="0">
              <a:latin typeface="Cambria"/>
              <a:cs typeface="Cambria"/>
            </a:endParaRPr>
          </a:p>
          <a:p>
            <a:pPr marL="299085" marR="8255" indent="-287020" algn="just">
              <a:lnSpc>
                <a:spcPct val="100000"/>
              </a:lnSpc>
              <a:spcBef>
                <a:spcPts val="600"/>
              </a:spcBef>
              <a:buClr>
                <a:srgbClr val="9E3611"/>
              </a:buClr>
              <a:buFont typeface="Arial"/>
              <a:buChar char="•"/>
              <a:tabLst>
                <a:tab pos="299720" algn="l"/>
              </a:tabLst>
            </a:pPr>
            <a:r>
              <a:rPr sz="2400" spc="-5" dirty="0">
                <a:latin typeface="Cambria"/>
                <a:cs typeface="Cambria"/>
              </a:rPr>
              <a:t>Selection of the </a:t>
            </a:r>
            <a:r>
              <a:rPr sz="2400" dirty="0">
                <a:latin typeface="Cambria"/>
                <a:cs typeface="Cambria"/>
              </a:rPr>
              <a:t>matrix </a:t>
            </a:r>
            <a:r>
              <a:rPr sz="2400" spc="-5" dirty="0">
                <a:latin typeface="Cambria"/>
                <a:cs typeface="Cambria"/>
              </a:rPr>
              <a:t>should be </a:t>
            </a:r>
            <a:r>
              <a:rPr sz="2400" dirty="0">
                <a:latin typeface="Cambria"/>
                <a:cs typeface="Cambria"/>
              </a:rPr>
              <a:t>based </a:t>
            </a:r>
            <a:r>
              <a:rPr sz="2400" spc="-5" dirty="0">
                <a:latin typeface="Cambria"/>
                <a:cs typeface="Cambria"/>
              </a:rPr>
              <a:t>on </a:t>
            </a:r>
            <a:r>
              <a:rPr sz="2400" dirty="0">
                <a:latin typeface="Cambria"/>
                <a:cs typeface="Cambria"/>
              </a:rPr>
              <a:t>its ease </a:t>
            </a:r>
            <a:r>
              <a:rPr sz="2400" spc="-5" dirty="0">
                <a:latin typeface="Cambria"/>
                <a:cs typeface="Cambria"/>
              </a:rPr>
              <a:t>of use </a:t>
            </a:r>
            <a:r>
              <a:rPr sz="2400" dirty="0">
                <a:latin typeface="Cambria"/>
                <a:cs typeface="Cambria"/>
              </a:rPr>
              <a:t>and </a:t>
            </a:r>
            <a:r>
              <a:rPr sz="2400" spc="-5" dirty="0">
                <a:latin typeface="Cambria"/>
                <a:cs typeface="Cambria"/>
              </a:rPr>
              <a:t>efficiency </a:t>
            </a:r>
            <a:r>
              <a:rPr sz="2400" spc="-10" dirty="0">
                <a:latin typeface="Cambria"/>
                <a:cs typeface="Cambria"/>
              </a:rPr>
              <a:t>to  </a:t>
            </a:r>
            <a:r>
              <a:rPr sz="2400" spc="-15" dirty="0">
                <a:latin typeface="Cambria"/>
                <a:cs typeface="Cambria"/>
              </a:rPr>
              <a:t>provide </a:t>
            </a:r>
            <a:r>
              <a:rPr sz="2400" spc="-5" dirty="0">
                <a:latin typeface="Cambria"/>
                <a:cs typeface="Cambria"/>
              </a:rPr>
              <a:t>the optimum contacts </a:t>
            </a:r>
            <a:r>
              <a:rPr sz="2400" dirty="0">
                <a:latin typeface="Cambria"/>
                <a:cs typeface="Cambria"/>
              </a:rPr>
              <a:t>and</a:t>
            </a:r>
            <a:r>
              <a:rPr sz="2400" spc="20" dirty="0">
                <a:latin typeface="Cambria"/>
                <a:cs typeface="Cambria"/>
              </a:rPr>
              <a:t> </a:t>
            </a:r>
            <a:r>
              <a:rPr sz="2400" spc="-10" dirty="0">
                <a:latin typeface="Cambria"/>
                <a:cs typeface="Cambria"/>
              </a:rPr>
              <a:t>contours..</a:t>
            </a:r>
            <a:endParaRPr sz="2400" dirty="0">
              <a:latin typeface="Cambria"/>
              <a:cs typeface="Cambria"/>
            </a:endParaRPr>
          </a:p>
          <a:p>
            <a:pPr>
              <a:lnSpc>
                <a:spcPct val="100000"/>
              </a:lnSpc>
              <a:spcBef>
                <a:spcPts val="55"/>
              </a:spcBef>
              <a:buClr>
                <a:srgbClr val="9E3611"/>
              </a:buClr>
              <a:buFont typeface="Arial"/>
              <a:buChar char="•"/>
            </a:pPr>
            <a:endParaRPr sz="3500" dirty="0">
              <a:latin typeface="Times New Roman"/>
              <a:cs typeface="Times New Roman"/>
            </a:endParaRPr>
          </a:p>
          <a:p>
            <a:pPr marL="299085" marR="6985" indent="-287020" algn="just">
              <a:lnSpc>
                <a:spcPct val="100000"/>
              </a:lnSpc>
              <a:buClr>
                <a:srgbClr val="9E3611"/>
              </a:buClr>
              <a:buFont typeface="Arial"/>
              <a:buChar char="•"/>
              <a:tabLst>
                <a:tab pos="299720" algn="l"/>
              </a:tabLst>
            </a:pPr>
            <a:r>
              <a:rPr sz="2400" dirty="0">
                <a:latin typeface="Cambria"/>
                <a:cs typeface="Cambria"/>
              </a:rPr>
              <a:t>The dentist </a:t>
            </a:r>
            <a:r>
              <a:rPr sz="2400" spc="-5" dirty="0">
                <a:latin typeface="Cambria"/>
                <a:cs typeface="Cambria"/>
              </a:rPr>
              <a:t>should </a:t>
            </a:r>
            <a:r>
              <a:rPr sz="2400" dirty="0">
                <a:latin typeface="Cambria"/>
                <a:cs typeface="Cambria"/>
              </a:rPr>
              <a:t>select </a:t>
            </a:r>
            <a:r>
              <a:rPr sz="2400" spc="-5" dirty="0">
                <a:latin typeface="Cambria"/>
                <a:cs typeface="Cambria"/>
              </a:rPr>
              <a:t>the </a:t>
            </a:r>
            <a:r>
              <a:rPr sz="2400" spc="-10" dirty="0">
                <a:latin typeface="Cambria"/>
                <a:cs typeface="Cambria"/>
              </a:rPr>
              <a:t>right </a:t>
            </a:r>
            <a:r>
              <a:rPr sz="2400" spc="-5" dirty="0">
                <a:latin typeface="Cambria"/>
                <a:cs typeface="Cambria"/>
              </a:rPr>
              <a:t>method according </a:t>
            </a:r>
            <a:r>
              <a:rPr sz="2400" spc="-15" dirty="0">
                <a:latin typeface="Cambria"/>
                <a:cs typeface="Cambria"/>
              </a:rPr>
              <a:t>to </a:t>
            </a:r>
            <a:r>
              <a:rPr sz="2400" spc="-5" dirty="0">
                <a:latin typeface="Cambria"/>
                <a:cs typeface="Cambria"/>
              </a:rPr>
              <a:t>the needs of  individual</a:t>
            </a:r>
            <a:r>
              <a:rPr sz="2400" spc="-35" dirty="0">
                <a:latin typeface="Cambria"/>
                <a:cs typeface="Cambria"/>
              </a:rPr>
              <a:t> </a:t>
            </a:r>
            <a:r>
              <a:rPr sz="2400" dirty="0">
                <a:latin typeface="Cambria"/>
                <a:cs typeface="Cambria"/>
              </a:rPr>
              <a:t>case.</a:t>
            </a:r>
          </a:p>
        </p:txBody>
      </p:sp>
      <p:sp>
        <p:nvSpPr>
          <p:cNvPr id="12" name="Slide Number Placeholder 11"/>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00051" y="152400"/>
            <a:ext cx="11391900" cy="415498"/>
          </a:xfrm>
        </p:spPr>
        <p:txBody>
          <a:bodyPr/>
          <a:lstStyle/>
          <a:p>
            <a:pPr>
              <a:defRPr/>
            </a:pPr>
            <a:r>
              <a:rPr lang="en-US" sz="2700" b="1" dirty="0">
                <a:solidFill>
                  <a:schemeClr val="tx1"/>
                </a:solidFill>
                <a:latin typeface="Times New Roman" panose="02020603050405020304" pitchFamily="18" charset="0"/>
                <a:cs typeface="Times New Roman" panose="02020603050405020304" pitchFamily="18" charset="0"/>
              </a:rPr>
              <a:t>TAKE HOME MESSEGE  </a:t>
            </a:r>
            <a:endParaRPr lang="en-US" sz="2700" b="1" dirty="0">
              <a:latin typeface="Times New Roman" panose="02020603050405020304" pitchFamily="18" charset="0"/>
              <a:cs typeface="Times New Roman" panose="02020603050405020304" pitchFamily="18" charset="0"/>
            </a:endParaRPr>
          </a:p>
        </p:txBody>
      </p:sp>
      <p:sp>
        <p:nvSpPr>
          <p:cNvPr id="41987" name="Slide Number Placeholder 1"/>
          <p:cNvSpPr>
            <a:spLocks noGrp="1" noChangeArrowheads="1"/>
          </p:cNvSpPr>
          <p:nvPr>
            <p:ph type="sldNum" sz="quarter" idx="4294967295"/>
          </p:nvPr>
        </p:nvSpPr>
        <p:spPr bwMode="auto">
          <a:xfrm rot="5400000">
            <a:off x="9853084" y="3676121"/>
            <a:ext cx="3200400" cy="486833"/>
          </a:xfrm>
          <a:prstGeom prst="rect">
            <a:avLst/>
          </a:prstGeom>
          <a:noFill/>
          <a:ln>
            <a:miter lim="800000"/>
            <a:headEnd/>
            <a:tailEnd/>
          </a:ln>
        </p:spPr>
        <p:txBody>
          <a:bodyPr/>
          <a:lstStyle/>
          <a:p>
            <a:pPr algn="l"/>
            <a:fld id="{AB392210-7710-4994-816C-FBB693EC8E2D}" type="slidenum">
              <a:rPr lang="en-US" sz="1200" b="0">
                <a:solidFill>
                  <a:schemeClr val="tx2"/>
                </a:solidFill>
              </a:rPr>
              <a:pPr algn="l"/>
              <a:t>38</a:t>
            </a:fld>
            <a:endParaRPr lang="en-US" sz="1200" b="0">
              <a:solidFill>
                <a:schemeClr val="tx2"/>
              </a:solidFill>
            </a:endParaRPr>
          </a:p>
        </p:txBody>
      </p:sp>
      <p:sp>
        <p:nvSpPr>
          <p:cNvPr id="41988" name="TextBox 2"/>
          <p:cNvSpPr txBox="1">
            <a:spLocks noChangeArrowheads="1"/>
          </p:cNvSpPr>
          <p:nvPr/>
        </p:nvSpPr>
        <p:spPr bwMode="auto">
          <a:xfrm>
            <a:off x="609600" y="1250950"/>
            <a:ext cx="10160000" cy="3693319"/>
          </a:xfrm>
          <a:prstGeom prst="rect">
            <a:avLst/>
          </a:prstGeom>
          <a:noFill/>
          <a:ln w="9525">
            <a:noFill/>
            <a:miter lim="800000"/>
            <a:headEnd/>
            <a:tailEnd/>
          </a:ln>
        </p:spPr>
        <p:txBody>
          <a:bodyPr>
            <a:spAutoFit/>
          </a:bodyPr>
          <a:lstStyle/>
          <a:p>
            <a:pPr eaLnBrk="1" hangingPunct="1"/>
            <a:r>
              <a:rPr lang="en-US"/>
              <a:t>Some of the problems that dentists face in their clinical practice are caused or facilitated by improper (but sometimes even proper) treatment of the root canal system. In an attempt to accomplish the major goals of root canal treatment, namely to prevent and/or to control endodontic infections, clinicians use procedures, substances and materials that may induce some degree of injury to the periradicular tissues. Invariably, periradicular tissue healing will occur uneventfully in cases where microorganisms were successfully eliminated from and/or prevented from gaining entry into the root canal system and minimal or no damage was inflicted on the periradicular tissues during therapy. The worst-case scenario for periradicular tissue response to intra-canal procedures is reflected largely in post-operative pain and persistence of periradicular disease despite treatment. While the development of post-operative pain is largely a short-term response related to the extent of tissue injury, post-treatment disease is a long-term response influenced by the persistence of the source of injury. Even though chemical and mechanical factors can be involved with unfavorable responses of the periradicular tissues to intracanal procedures, microorganisms are the major causative agents of post-operative pain and posttreatment disease.</a:t>
            </a:r>
            <a:endParaRPr lang="en-IN"/>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0528" y="1868424"/>
            <a:ext cx="5032072" cy="1107996"/>
          </a:xfrm>
        </p:spPr>
        <p:txBody>
          <a:bodyPr/>
          <a:lstStyle/>
          <a:p>
            <a:r>
              <a:rPr lang="en-US" dirty="0" smtClean="0"/>
              <a:t>Question</a:t>
            </a:r>
            <a:r>
              <a:rPr lang="en-US" dirty="0" smtClean="0"/>
              <a:t>:</a:t>
            </a:r>
            <a:br>
              <a:rPr lang="en-US" dirty="0" smtClean="0"/>
            </a:br>
            <a:r>
              <a:rPr lang="en-US" dirty="0" smtClean="0"/>
              <a:t/>
            </a:r>
            <a:br>
              <a:rPr lang="en-US" dirty="0" smtClean="0"/>
            </a:br>
            <a:r>
              <a:rPr lang="en-US" dirty="0" smtClean="0"/>
              <a:t>What </a:t>
            </a:r>
            <a:r>
              <a:rPr lang="en-US" dirty="0" smtClean="0"/>
              <a:t>is CONTACTS ?</a:t>
            </a:r>
            <a:endParaRPr lang="en-US" dirty="0"/>
          </a:p>
        </p:txBody>
      </p:sp>
      <p:sp>
        <p:nvSpPr>
          <p:cNvPr id="3" name="Slide Number Placeholder 2"/>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6400" y="219288"/>
            <a:ext cx="10308273" cy="5891356"/>
          </a:xfrm>
        </p:spPr>
        <p:txBody>
          <a:bodyPr/>
          <a:lstStyle/>
          <a:p>
            <a:pPr marL="1725613" indent="-342900">
              <a:buFont typeface="Arial" panose="020B0604020202020204" pitchFamily="34" charset="0"/>
              <a:buChar char="•"/>
            </a:pPr>
            <a:r>
              <a:rPr lang="en-US" sz="2200" spc="-20" dirty="0">
                <a:solidFill>
                  <a:schemeClr val="tx1"/>
                </a:solidFill>
                <a:latin typeface="Cambria" panose="02040503050406030204" pitchFamily="18" charset="0"/>
                <a:ea typeface="Cambria" panose="02040503050406030204" pitchFamily="18" charset="0"/>
              </a:rPr>
              <a:t>Types </a:t>
            </a:r>
            <a:r>
              <a:rPr lang="en-US" sz="2200" spc="-5" dirty="0">
                <a:solidFill>
                  <a:schemeClr val="tx1"/>
                </a:solidFill>
                <a:latin typeface="Cambria" panose="02040503050406030204" pitchFamily="18" charset="0"/>
                <a:ea typeface="Cambria" panose="02040503050406030204" pitchFamily="18" charset="0"/>
              </a:rPr>
              <a:t>of</a:t>
            </a:r>
            <a:r>
              <a:rPr lang="en-US" sz="2200" spc="-30" dirty="0">
                <a:solidFill>
                  <a:schemeClr val="tx1"/>
                </a:solidFill>
                <a:latin typeface="Cambria" panose="02040503050406030204" pitchFamily="18" charset="0"/>
                <a:ea typeface="Cambria" panose="02040503050406030204" pitchFamily="18" charset="0"/>
              </a:rPr>
              <a:t> </a:t>
            </a:r>
            <a:r>
              <a:rPr lang="en-US" sz="2200" spc="-15" dirty="0">
                <a:solidFill>
                  <a:schemeClr val="tx1"/>
                </a:solidFill>
                <a:latin typeface="Cambria" panose="02040503050406030204" pitchFamily="18" charset="0"/>
                <a:ea typeface="Cambria" panose="02040503050406030204" pitchFamily="18" charset="0"/>
              </a:rPr>
              <a:t>contour</a:t>
            </a:r>
          </a:p>
          <a:p>
            <a:pPr marL="1725613" indent="-342900">
              <a:buFont typeface="Arial" panose="020B0604020202020204" pitchFamily="34" charset="0"/>
              <a:buChar char="•"/>
            </a:pPr>
            <a:r>
              <a:rPr lang="en-US" sz="2200" dirty="0">
                <a:solidFill>
                  <a:schemeClr val="tx1"/>
                </a:solidFill>
                <a:latin typeface="Cambria" panose="02040503050406030204" pitchFamily="18" charset="0"/>
                <a:ea typeface="Cambria" panose="02040503050406030204" pitchFamily="18" charset="0"/>
              </a:rPr>
              <a:t>Functions of contour</a:t>
            </a:r>
          </a:p>
          <a:p>
            <a:pPr marL="1725613" indent="-342900">
              <a:buFont typeface="Arial" panose="020B0604020202020204" pitchFamily="34" charset="0"/>
              <a:buChar char="•"/>
            </a:pPr>
            <a:r>
              <a:rPr lang="en-US" sz="2200" dirty="0">
                <a:solidFill>
                  <a:schemeClr val="tx1"/>
                </a:solidFill>
                <a:latin typeface="Cambria" panose="02040503050406030204" pitchFamily="18" charset="0"/>
                <a:ea typeface="Cambria" panose="02040503050406030204" pitchFamily="18" charset="0"/>
              </a:rPr>
              <a:t>Age changes</a:t>
            </a:r>
          </a:p>
          <a:p>
            <a:pPr marL="1725613" indent="-342900">
              <a:buFont typeface="Arial" panose="020B0604020202020204" pitchFamily="34" charset="0"/>
              <a:buChar char="•"/>
            </a:pPr>
            <a:r>
              <a:rPr lang="en-US" sz="2200" dirty="0">
                <a:solidFill>
                  <a:schemeClr val="tx1"/>
                </a:solidFill>
                <a:latin typeface="Cambria" panose="02040503050406030204" pitchFamily="18" charset="0"/>
                <a:ea typeface="Cambria" panose="02040503050406030204" pitchFamily="18" charset="0"/>
              </a:rPr>
              <a:t>Hazards of improper proximal contour relationship</a:t>
            </a:r>
          </a:p>
          <a:p>
            <a:pPr marL="1725613" indent="-342900">
              <a:buFont typeface="Arial" panose="020B0604020202020204" pitchFamily="34" charset="0"/>
              <a:buChar char="•"/>
            </a:pPr>
            <a:r>
              <a:rPr lang="en-US" sz="2200" dirty="0">
                <a:solidFill>
                  <a:schemeClr val="tx1"/>
                </a:solidFill>
                <a:latin typeface="Cambria" panose="02040503050406030204" pitchFamily="18" charset="0"/>
                <a:ea typeface="Cambria" panose="02040503050406030204" pitchFamily="18" charset="0"/>
              </a:rPr>
              <a:t>Hazards of improper contours on restoration </a:t>
            </a:r>
          </a:p>
          <a:p>
            <a:pPr marL="1725613" indent="-342900">
              <a:buFont typeface="Arial" panose="020B0604020202020204" pitchFamily="34" charset="0"/>
              <a:buChar char="•"/>
            </a:pPr>
            <a:r>
              <a:rPr lang="en-US" sz="2200" dirty="0">
                <a:solidFill>
                  <a:schemeClr val="tx1"/>
                </a:solidFill>
                <a:latin typeface="Cambria" panose="02040503050406030204" pitchFamily="18" charset="0"/>
                <a:ea typeface="Cambria" panose="02040503050406030204" pitchFamily="18" charset="0"/>
              </a:rPr>
              <a:t>Management of improper contours</a:t>
            </a:r>
          </a:p>
          <a:p>
            <a:pPr marL="1725613" indent="-342900">
              <a:buFont typeface="Arial" panose="020B0604020202020204" pitchFamily="34" charset="0"/>
              <a:buChar char="•"/>
            </a:pPr>
            <a:endParaRPr lang="en-US" sz="2200" dirty="0">
              <a:solidFill>
                <a:schemeClr val="tx1"/>
              </a:solidFill>
              <a:latin typeface="Cambria" panose="02040503050406030204" pitchFamily="18" charset="0"/>
              <a:ea typeface="Cambria" panose="02040503050406030204" pitchFamily="18" charset="0"/>
            </a:endParaRPr>
          </a:p>
          <a:p>
            <a:pPr marL="685800" indent="-457200">
              <a:buFont typeface="Arial" panose="020B0604020202020204" pitchFamily="34" charset="0"/>
              <a:buChar char="•"/>
            </a:pPr>
            <a:r>
              <a:rPr lang="en-US" sz="2200" spc="-10" dirty="0">
                <a:solidFill>
                  <a:schemeClr val="tx1"/>
                </a:solidFill>
                <a:latin typeface="Cambria" panose="02040503050406030204" pitchFamily="18" charset="0"/>
                <a:ea typeface="Cambria" panose="02040503050406030204" pitchFamily="18" charset="0"/>
              </a:rPr>
              <a:t>Embrasures</a:t>
            </a:r>
            <a:endParaRPr lang="en-US" sz="2200" dirty="0">
              <a:solidFill>
                <a:schemeClr val="tx1"/>
              </a:solidFill>
              <a:latin typeface="Cambria" panose="02040503050406030204" pitchFamily="18" charset="0"/>
              <a:ea typeface="Cambria" panose="02040503050406030204" pitchFamily="18" charset="0"/>
            </a:endParaRPr>
          </a:p>
          <a:p>
            <a:pPr marL="1725613" indent="-342900">
              <a:buFont typeface="Arial" panose="020B0604020202020204" pitchFamily="34" charset="0"/>
              <a:buChar char="•"/>
            </a:pPr>
            <a:r>
              <a:rPr lang="en-US" sz="2200" dirty="0">
                <a:solidFill>
                  <a:schemeClr val="tx1"/>
                </a:solidFill>
                <a:latin typeface="Cambria" panose="02040503050406030204" pitchFamily="18" charset="0"/>
                <a:ea typeface="Cambria" panose="02040503050406030204" pitchFamily="18" charset="0"/>
              </a:rPr>
              <a:t>Functions of embrasures</a:t>
            </a:r>
          </a:p>
          <a:p>
            <a:pPr marL="1725613" indent="-342900">
              <a:buFont typeface="Arial" panose="020B0604020202020204" pitchFamily="34" charset="0"/>
              <a:buChar char="•"/>
            </a:pPr>
            <a:r>
              <a:rPr lang="en-US" sz="2200" dirty="0">
                <a:solidFill>
                  <a:schemeClr val="tx1"/>
                </a:solidFill>
                <a:latin typeface="Cambria" panose="02040503050406030204" pitchFamily="18" charset="0"/>
                <a:ea typeface="Cambria" panose="02040503050406030204" pitchFamily="18" charset="0"/>
              </a:rPr>
              <a:t>Hazards of faulty embrasures </a:t>
            </a:r>
          </a:p>
          <a:p>
            <a:pPr marL="1725613" indent="-342900">
              <a:buFont typeface="Arial" panose="020B0604020202020204" pitchFamily="34" charset="0"/>
              <a:buChar char="•"/>
            </a:pPr>
            <a:endParaRPr lang="en-US" sz="2200" dirty="0">
              <a:solidFill>
                <a:schemeClr val="tx1"/>
              </a:solidFill>
              <a:latin typeface="Cambria" panose="02040503050406030204" pitchFamily="18" charset="0"/>
              <a:ea typeface="Cambria" panose="02040503050406030204" pitchFamily="18" charset="0"/>
            </a:endParaRPr>
          </a:p>
          <a:p>
            <a:pPr marL="685800" indent="-457200">
              <a:buFont typeface="Arial" panose="020B0604020202020204" pitchFamily="34" charset="0"/>
              <a:buChar char="•"/>
            </a:pPr>
            <a:r>
              <a:rPr lang="en-US" sz="2200" dirty="0">
                <a:solidFill>
                  <a:schemeClr val="tx1"/>
                </a:solidFill>
                <a:latin typeface="Cambria" panose="02040503050406030204" pitchFamily="18" charset="0"/>
                <a:ea typeface="Cambria" panose="02040503050406030204" pitchFamily="18" charset="0"/>
              </a:rPr>
              <a:t>Marginal ridges</a:t>
            </a:r>
          </a:p>
          <a:p>
            <a:pPr marL="1725613" indent="-342900">
              <a:buFont typeface="Arial" panose="020B0604020202020204" pitchFamily="34" charset="0"/>
              <a:buChar char="•"/>
            </a:pPr>
            <a:r>
              <a:rPr lang="en-US" sz="2200" dirty="0">
                <a:solidFill>
                  <a:schemeClr val="tx1"/>
                </a:solidFill>
                <a:latin typeface="Cambria" panose="02040503050406030204" pitchFamily="18" charset="0"/>
                <a:ea typeface="Cambria" panose="02040503050406030204" pitchFamily="18" charset="0"/>
              </a:rPr>
              <a:t>Functions </a:t>
            </a:r>
          </a:p>
          <a:p>
            <a:pPr marL="685800" indent="-457200">
              <a:lnSpc>
                <a:spcPct val="100000"/>
              </a:lnSpc>
              <a:spcBef>
                <a:spcPts val="1500"/>
              </a:spcBef>
              <a:buClr>
                <a:srgbClr val="9E3611"/>
              </a:buClr>
              <a:buFont typeface="Arial" panose="020B0604020202020204" pitchFamily="34" charset="0"/>
              <a:buChar char="•"/>
              <a:tabLst>
                <a:tab pos="299085" algn="l"/>
                <a:tab pos="299720" algn="l"/>
              </a:tabLst>
            </a:pPr>
            <a:r>
              <a:rPr lang="en-US" sz="2200" dirty="0">
                <a:solidFill>
                  <a:schemeClr val="tx1"/>
                </a:solidFill>
                <a:latin typeface="Cambria" panose="02040503050406030204" pitchFamily="18" charset="0"/>
                <a:ea typeface="Cambria" panose="02040503050406030204" pitchFamily="18" charset="0"/>
              </a:rPr>
              <a:t>Procedures </a:t>
            </a:r>
            <a:r>
              <a:rPr lang="en-US" sz="2200" spc="-10" dirty="0">
                <a:solidFill>
                  <a:schemeClr val="tx1"/>
                </a:solidFill>
                <a:latin typeface="Cambria" panose="02040503050406030204" pitchFamily="18" charset="0"/>
                <a:ea typeface="Cambria" panose="02040503050406030204" pitchFamily="18" charset="0"/>
              </a:rPr>
              <a:t>for </a:t>
            </a:r>
            <a:r>
              <a:rPr lang="en-US" sz="2200" spc="-5" dirty="0">
                <a:solidFill>
                  <a:schemeClr val="tx1"/>
                </a:solidFill>
                <a:latin typeface="Cambria" panose="02040503050406030204" pitchFamily="18" charset="0"/>
                <a:ea typeface="Cambria" panose="02040503050406030204" pitchFamily="18" charset="0"/>
              </a:rPr>
              <a:t>formulation of </a:t>
            </a:r>
            <a:r>
              <a:rPr lang="en-US" sz="2200" spc="-10" dirty="0">
                <a:solidFill>
                  <a:schemeClr val="tx1"/>
                </a:solidFill>
                <a:latin typeface="Cambria" panose="02040503050406030204" pitchFamily="18" charset="0"/>
                <a:ea typeface="Cambria" panose="02040503050406030204" pitchFamily="18" charset="0"/>
              </a:rPr>
              <a:t>proper </a:t>
            </a:r>
            <a:r>
              <a:rPr lang="en-US" sz="2200" spc="-5" dirty="0">
                <a:solidFill>
                  <a:schemeClr val="tx1"/>
                </a:solidFill>
                <a:latin typeface="Cambria" panose="02040503050406030204" pitchFamily="18" charset="0"/>
                <a:ea typeface="Cambria" panose="02040503050406030204" pitchFamily="18" charset="0"/>
              </a:rPr>
              <a:t>contacts </a:t>
            </a:r>
            <a:r>
              <a:rPr lang="en-US" sz="2200" dirty="0">
                <a:solidFill>
                  <a:schemeClr val="tx1"/>
                </a:solidFill>
                <a:latin typeface="Cambria" panose="02040503050406030204" pitchFamily="18" charset="0"/>
                <a:ea typeface="Cambria" panose="02040503050406030204" pitchFamily="18" charset="0"/>
              </a:rPr>
              <a:t>and</a:t>
            </a:r>
            <a:r>
              <a:rPr lang="en-US" sz="2200" spc="-130" dirty="0">
                <a:solidFill>
                  <a:schemeClr val="tx1"/>
                </a:solidFill>
                <a:latin typeface="Cambria" panose="02040503050406030204" pitchFamily="18" charset="0"/>
                <a:ea typeface="Cambria" panose="02040503050406030204" pitchFamily="18" charset="0"/>
              </a:rPr>
              <a:t> </a:t>
            </a:r>
            <a:r>
              <a:rPr lang="en-US" sz="2200" spc="-5" dirty="0">
                <a:solidFill>
                  <a:schemeClr val="tx1"/>
                </a:solidFill>
                <a:latin typeface="Cambria" panose="02040503050406030204" pitchFamily="18" charset="0"/>
                <a:ea typeface="Cambria" panose="02040503050406030204" pitchFamily="18" charset="0"/>
              </a:rPr>
              <a:t>contours:</a:t>
            </a:r>
            <a:endParaRPr lang="en-US" sz="2200" dirty="0">
              <a:solidFill>
                <a:schemeClr val="tx1"/>
              </a:solidFill>
              <a:latin typeface="Cambria" panose="02040503050406030204" pitchFamily="18" charset="0"/>
              <a:ea typeface="Cambria" panose="02040503050406030204" pitchFamily="18" charset="0"/>
            </a:endParaRPr>
          </a:p>
          <a:p>
            <a:pPr marL="1725613" lvl="1" indent="-342900">
              <a:lnSpc>
                <a:spcPct val="100000"/>
              </a:lnSpc>
              <a:spcBef>
                <a:spcPts val="1140"/>
              </a:spcBef>
              <a:buClr>
                <a:srgbClr val="9E3611"/>
              </a:buClr>
              <a:buFont typeface="Arial"/>
              <a:buChar char="•"/>
              <a:tabLst>
                <a:tab pos="742950" algn="l"/>
              </a:tabLst>
            </a:pPr>
            <a:r>
              <a:rPr lang="en-US" sz="2200" spc="-5" dirty="0">
                <a:solidFill>
                  <a:schemeClr val="tx1"/>
                </a:solidFill>
                <a:latin typeface="Cambria" panose="02040503050406030204" pitchFamily="18" charset="0"/>
                <a:ea typeface="Cambria" panose="02040503050406030204" pitchFamily="18" charset="0"/>
                <a:cs typeface="Cambria"/>
              </a:rPr>
              <a:t>Tooth</a:t>
            </a:r>
            <a:r>
              <a:rPr lang="en-US" sz="2200" spc="-190" dirty="0">
                <a:solidFill>
                  <a:schemeClr val="tx1"/>
                </a:solidFill>
                <a:latin typeface="Cambria" panose="02040503050406030204" pitchFamily="18" charset="0"/>
                <a:ea typeface="Cambria" panose="02040503050406030204" pitchFamily="18" charset="0"/>
                <a:cs typeface="Cambria"/>
              </a:rPr>
              <a:t> </a:t>
            </a:r>
            <a:r>
              <a:rPr lang="en-US" sz="2200" spc="-10" dirty="0">
                <a:solidFill>
                  <a:schemeClr val="tx1"/>
                </a:solidFill>
                <a:latin typeface="Cambria" panose="02040503050406030204" pitchFamily="18" charset="0"/>
                <a:ea typeface="Cambria" panose="02040503050406030204" pitchFamily="18" charset="0"/>
                <a:cs typeface="Cambria"/>
              </a:rPr>
              <a:t>movement</a:t>
            </a:r>
          </a:p>
          <a:p>
            <a:pPr marL="1725613" lvl="1" indent="-342900">
              <a:spcBef>
                <a:spcPts val="1140"/>
              </a:spcBef>
              <a:buClr>
                <a:srgbClr val="9E3611"/>
              </a:buClr>
              <a:buFont typeface="Arial" panose="020B0604020202020204" pitchFamily="34" charset="0"/>
              <a:buChar char="•"/>
              <a:tabLst>
                <a:tab pos="1557020" algn="l"/>
              </a:tabLst>
            </a:pPr>
            <a:r>
              <a:rPr lang="en-US" sz="2200" spc="-10" dirty="0">
                <a:solidFill>
                  <a:schemeClr val="tx1"/>
                </a:solidFill>
                <a:latin typeface="Cambria" panose="02040503050406030204" pitchFamily="18" charset="0"/>
                <a:ea typeface="Cambria" panose="02040503050406030204" pitchFamily="18" charset="0"/>
                <a:cs typeface="Cambria"/>
              </a:rPr>
              <a:t>Objectives</a:t>
            </a:r>
            <a:endParaRPr lang="en-US" sz="2200" dirty="0">
              <a:solidFill>
                <a:schemeClr val="tx1"/>
              </a:solidFill>
              <a:latin typeface="Cambria" panose="02040503050406030204" pitchFamily="18" charset="0"/>
              <a:ea typeface="Cambria" panose="02040503050406030204" pitchFamily="18" charset="0"/>
              <a:cs typeface="Cambria"/>
            </a:endParaRPr>
          </a:p>
        </p:txBody>
      </p:sp>
      <p:sp>
        <p:nvSpPr>
          <p:cNvPr id="2" name="Slide Number Placeholder 1"/>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4</a:t>
            </a:fld>
            <a:endParaRPr lang="en-US" dirty="0"/>
          </a:p>
        </p:txBody>
      </p:sp>
    </p:spTree>
    <p:extLst>
      <p:ext uri="{BB962C8B-B14F-4D97-AF65-F5344CB8AC3E}">
        <p14:creationId xmlns:p14="http://schemas.microsoft.com/office/powerpoint/2010/main" xmlns="" val="18475831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3551" y="239269"/>
            <a:ext cx="2087880" cy="513715"/>
          </a:xfrm>
          <a:prstGeom prst="rect">
            <a:avLst/>
          </a:prstGeom>
        </p:spPr>
        <p:txBody>
          <a:bodyPr vert="horz" wrap="square" lIns="0" tIns="12700" rIns="0" bIns="0" rtlCol="0">
            <a:spAutoFit/>
          </a:bodyPr>
          <a:lstStyle/>
          <a:p>
            <a:pPr marL="12700">
              <a:lnSpc>
                <a:spcPct val="100000"/>
              </a:lnSpc>
              <a:spcBef>
                <a:spcPts val="100"/>
              </a:spcBef>
            </a:pPr>
            <a:r>
              <a:rPr sz="3200" spc="-15" dirty="0">
                <a:solidFill>
                  <a:srgbClr val="8B7B57"/>
                </a:solidFill>
              </a:rPr>
              <a:t>References</a:t>
            </a:r>
            <a:endParaRPr sz="3200"/>
          </a:p>
        </p:txBody>
      </p:sp>
      <p:sp>
        <p:nvSpPr>
          <p:cNvPr id="4" name="object 4"/>
          <p:cNvSpPr txBox="1"/>
          <p:nvPr/>
        </p:nvSpPr>
        <p:spPr>
          <a:xfrm>
            <a:off x="11576943" y="6500674"/>
            <a:ext cx="326390" cy="203835"/>
          </a:xfrm>
          <a:prstGeom prst="rect">
            <a:avLst/>
          </a:prstGeom>
        </p:spPr>
        <p:txBody>
          <a:bodyPr vert="horz" wrap="square" lIns="0" tIns="0" rIns="0" bIns="0" rtlCol="0">
            <a:spAutoFit/>
          </a:bodyPr>
          <a:lstStyle/>
          <a:p>
            <a:pPr marL="25400">
              <a:lnSpc>
                <a:spcPts val="1425"/>
              </a:lnSpc>
            </a:pPr>
            <a:fld id="{81D60167-4931-47E6-BA6A-407CBD079E47}" type="slidenum">
              <a:rPr sz="1400" b="1" dirty="0">
                <a:latin typeface="Corbel"/>
                <a:cs typeface="Corbel"/>
              </a:rPr>
              <a:pPr marL="25400">
                <a:lnSpc>
                  <a:spcPts val="1425"/>
                </a:lnSpc>
              </a:pPr>
              <a:t>40</a:t>
            </a:fld>
            <a:endParaRPr sz="1400">
              <a:latin typeface="Corbel"/>
              <a:cs typeface="Corbel"/>
            </a:endParaRPr>
          </a:p>
        </p:txBody>
      </p:sp>
      <p:sp>
        <p:nvSpPr>
          <p:cNvPr id="3" name="object 3"/>
          <p:cNvSpPr txBox="1"/>
          <p:nvPr/>
        </p:nvSpPr>
        <p:spPr>
          <a:xfrm>
            <a:off x="1677351" y="1318535"/>
            <a:ext cx="9981565" cy="4617720"/>
          </a:xfrm>
          <a:prstGeom prst="rect">
            <a:avLst/>
          </a:prstGeom>
        </p:spPr>
        <p:txBody>
          <a:bodyPr vert="horz" wrap="square" lIns="0" tIns="12700" rIns="0" bIns="0" rtlCol="0">
            <a:spAutoFit/>
          </a:bodyPr>
          <a:lstStyle/>
          <a:p>
            <a:pPr marL="546100" indent="-457834">
              <a:lnSpc>
                <a:spcPct val="100000"/>
              </a:lnSpc>
              <a:spcBef>
                <a:spcPts val="100"/>
              </a:spcBef>
              <a:buClr>
                <a:srgbClr val="9E3611"/>
              </a:buClr>
              <a:buAutoNum type="arabicPeriod"/>
              <a:tabLst>
                <a:tab pos="545465" algn="l"/>
                <a:tab pos="546100" algn="l"/>
              </a:tabLst>
            </a:pPr>
            <a:r>
              <a:rPr sz="2400" spc="-15" dirty="0">
                <a:latin typeface="Cambria"/>
                <a:cs typeface="Cambria"/>
              </a:rPr>
              <a:t>Operative </a:t>
            </a:r>
            <a:r>
              <a:rPr sz="2400" dirty="0">
                <a:latin typeface="Cambria"/>
                <a:cs typeface="Cambria"/>
              </a:rPr>
              <a:t>Dentistry – </a:t>
            </a:r>
            <a:r>
              <a:rPr sz="2400" spc="-5" dirty="0">
                <a:solidFill>
                  <a:srgbClr val="0070C0"/>
                </a:solidFill>
                <a:latin typeface="Cambria"/>
                <a:cs typeface="Cambria"/>
              </a:rPr>
              <a:t>MA</a:t>
            </a:r>
            <a:r>
              <a:rPr sz="2400" spc="-50" dirty="0">
                <a:solidFill>
                  <a:srgbClr val="0070C0"/>
                </a:solidFill>
                <a:latin typeface="Cambria"/>
                <a:cs typeface="Cambria"/>
              </a:rPr>
              <a:t> </a:t>
            </a:r>
            <a:r>
              <a:rPr sz="2400" spc="-5" dirty="0">
                <a:solidFill>
                  <a:srgbClr val="0070C0"/>
                </a:solidFill>
                <a:latin typeface="Cambria"/>
                <a:cs typeface="Cambria"/>
              </a:rPr>
              <a:t>Marzouk</a:t>
            </a:r>
            <a:endParaRPr sz="2400" dirty="0">
              <a:latin typeface="Cambria"/>
              <a:cs typeface="Cambria"/>
            </a:endParaRPr>
          </a:p>
          <a:p>
            <a:pPr>
              <a:lnSpc>
                <a:spcPct val="100000"/>
              </a:lnSpc>
              <a:spcBef>
                <a:spcPts val="30"/>
              </a:spcBef>
              <a:buAutoNum type="arabicPeriod"/>
            </a:pPr>
            <a:endParaRPr sz="3000" dirty="0">
              <a:latin typeface="Times New Roman"/>
              <a:cs typeface="Times New Roman"/>
            </a:endParaRPr>
          </a:p>
          <a:p>
            <a:pPr marL="546100" indent="-457200">
              <a:lnSpc>
                <a:spcPct val="100000"/>
              </a:lnSpc>
              <a:buClr>
                <a:srgbClr val="9E3611"/>
              </a:buClr>
              <a:buAutoNum type="arabicPeriod"/>
              <a:tabLst>
                <a:tab pos="545465" algn="l"/>
                <a:tab pos="546100" algn="l"/>
              </a:tabLst>
            </a:pPr>
            <a:r>
              <a:rPr sz="2400" dirty="0">
                <a:latin typeface="Cambria"/>
                <a:cs typeface="Cambria"/>
              </a:rPr>
              <a:t>Art &amp; science </a:t>
            </a:r>
            <a:r>
              <a:rPr sz="2400" spc="-5" dirty="0">
                <a:latin typeface="Cambria"/>
                <a:cs typeface="Cambria"/>
              </a:rPr>
              <a:t>of </a:t>
            </a:r>
            <a:r>
              <a:rPr sz="2400" spc="-15" dirty="0">
                <a:latin typeface="Cambria"/>
                <a:cs typeface="Cambria"/>
              </a:rPr>
              <a:t>operative </a:t>
            </a:r>
            <a:r>
              <a:rPr sz="2400" dirty="0">
                <a:latin typeface="Cambria"/>
                <a:cs typeface="Cambria"/>
              </a:rPr>
              <a:t>Dentistry – </a:t>
            </a:r>
            <a:r>
              <a:rPr sz="2400" spc="-15" dirty="0">
                <a:solidFill>
                  <a:srgbClr val="0070C0"/>
                </a:solidFill>
                <a:latin typeface="Cambria"/>
                <a:cs typeface="Cambria"/>
              </a:rPr>
              <a:t>Sturdevants </a:t>
            </a:r>
            <a:r>
              <a:rPr sz="2400" spc="-5" dirty="0">
                <a:latin typeface="Cambria"/>
                <a:cs typeface="Cambria"/>
              </a:rPr>
              <a:t>(5</a:t>
            </a:r>
            <a:r>
              <a:rPr sz="2400" spc="-7" baseline="24305" dirty="0">
                <a:latin typeface="Cambria"/>
                <a:cs typeface="Cambria"/>
              </a:rPr>
              <a:t>th</a:t>
            </a:r>
            <a:r>
              <a:rPr sz="2400" spc="157" baseline="24305" dirty="0">
                <a:latin typeface="Cambria"/>
                <a:cs typeface="Cambria"/>
              </a:rPr>
              <a:t> </a:t>
            </a:r>
            <a:r>
              <a:rPr sz="2400" dirty="0">
                <a:latin typeface="Cambria"/>
                <a:cs typeface="Cambria"/>
              </a:rPr>
              <a:t>edition)</a:t>
            </a:r>
          </a:p>
          <a:p>
            <a:pPr>
              <a:lnSpc>
                <a:spcPct val="100000"/>
              </a:lnSpc>
              <a:spcBef>
                <a:spcPts val="30"/>
              </a:spcBef>
              <a:buAutoNum type="arabicPeriod"/>
            </a:pPr>
            <a:endParaRPr sz="3000" dirty="0">
              <a:latin typeface="Times New Roman"/>
              <a:cs typeface="Times New Roman"/>
            </a:endParaRPr>
          </a:p>
          <a:p>
            <a:pPr marL="546100" indent="-457200">
              <a:lnSpc>
                <a:spcPct val="100000"/>
              </a:lnSpc>
              <a:buClr>
                <a:srgbClr val="9E3611"/>
              </a:buClr>
              <a:buAutoNum type="arabicPeriod"/>
              <a:tabLst>
                <a:tab pos="545465" algn="l"/>
                <a:tab pos="546100" algn="l"/>
              </a:tabLst>
            </a:pPr>
            <a:r>
              <a:rPr sz="2400" dirty="0">
                <a:latin typeface="Cambria"/>
                <a:cs typeface="Cambria"/>
              </a:rPr>
              <a:t>Art &amp; </a:t>
            </a:r>
            <a:r>
              <a:rPr sz="2400" spc="-5" dirty="0">
                <a:latin typeface="Cambria"/>
                <a:cs typeface="Cambria"/>
              </a:rPr>
              <a:t>Science of </a:t>
            </a:r>
            <a:r>
              <a:rPr sz="2400" spc="-15" dirty="0">
                <a:latin typeface="Cambria"/>
                <a:cs typeface="Cambria"/>
              </a:rPr>
              <a:t>Operative </a:t>
            </a:r>
            <a:r>
              <a:rPr sz="2400" dirty="0">
                <a:latin typeface="Cambria"/>
                <a:cs typeface="Cambria"/>
              </a:rPr>
              <a:t>Dentistry – </a:t>
            </a:r>
            <a:r>
              <a:rPr sz="2400" spc="-15" dirty="0">
                <a:solidFill>
                  <a:srgbClr val="0070C0"/>
                </a:solidFill>
                <a:latin typeface="Cambria"/>
                <a:cs typeface="Cambria"/>
              </a:rPr>
              <a:t>Sturdevants </a:t>
            </a:r>
            <a:r>
              <a:rPr sz="2400" spc="-5" dirty="0">
                <a:latin typeface="Cambria"/>
                <a:cs typeface="Cambria"/>
              </a:rPr>
              <a:t>(South </a:t>
            </a:r>
            <a:r>
              <a:rPr sz="2400" dirty="0">
                <a:latin typeface="Cambria"/>
                <a:cs typeface="Cambria"/>
              </a:rPr>
              <a:t>Asian</a:t>
            </a:r>
            <a:r>
              <a:rPr sz="2400" spc="-40" dirty="0">
                <a:latin typeface="Cambria"/>
                <a:cs typeface="Cambria"/>
              </a:rPr>
              <a:t> </a:t>
            </a:r>
            <a:r>
              <a:rPr sz="2400" spc="-5" dirty="0">
                <a:latin typeface="Cambria"/>
                <a:cs typeface="Cambria"/>
              </a:rPr>
              <a:t>Edition)</a:t>
            </a:r>
            <a:endParaRPr sz="2400" dirty="0">
              <a:latin typeface="Cambria"/>
              <a:cs typeface="Cambria"/>
            </a:endParaRPr>
          </a:p>
          <a:p>
            <a:pPr>
              <a:lnSpc>
                <a:spcPct val="100000"/>
              </a:lnSpc>
              <a:spcBef>
                <a:spcPts val="30"/>
              </a:spcBef>
              <a:buAutoNum type="arabicPeriod"/>
            </a:pPr>
            <a:endParaRPr sz="3000" dirty="0">
              <a:latin typeface="Times New Roman"/>
              <a:cs typeface="Times New Roman"/>
            </a:endParaRPr>
          </a:p>
          <a:p>
            <a:pPr marL="546100" indent="-457834">
              <a:lnSpc>
                <a:spcPct val="100000"/>
              </a:lnSpc>
              <a:buClr>
                <a:srgbClr val="9E3611"/>
              </a:buClr>
              <a:buAutoNum type="arabicPeriod"/>
              <a:tabLst>
                <a:tab pos="545465" algn="l"/>
                <a:tab pos="546100" algn="l"/>
              </a:tabLst>
            </a:pPr>
            <a:r>
              <a:rPr sz="2400" spc="-30" dirty="0">
                <a:latin typeface="Cambria"/>
                <a:cs typeface="Cambria"/>
              </a:rPr>
              <a:t>Textbook </a:t>
            </a:r>
            <a:r>
              <a:rPr sz="2400" dirty="0">
                <a:latin typeface="Cambria"/>
                <a:cs typeface="Cambria"/>
              </a:rPr>
              <a:t>Of </a:t>
            </a:r>
            <a:r>
              <a:rPr sz="2400" spc="-15" dirty="0">
                <a:latin typeface="Cambria"/>
                <a:cs typeface="Cambria"/>
              </a:rPr>
              <a:t>Operative </a:t>
            </a:r>
            <a:r>
              <a:rPr sz="2400" dirty="0">
                <a:latin typeface="Cambria"/>
                <a:cs typeface="Cambria"/>
              </a:rPr>
              <a:t>Dentistry – </a:t>
            </a:r>
            <a:r>
              <a:rPr sz="2400" dirty="0">
                <a:solidFill>
                  <a:srgbClr val="0070C0"/>
                </a:solidFill>
                <a:latin typeface="Cambria"/>
                <a:cs typeface="Cambria"/>
              </a:rPr>
              <a:t>Vimal K Sikri </a:t>
            </a:r>
            <a:r>
              <a:rPr sz="2400" spc="-5" dirty="0">
                <a:latin typeface="Cambria"/>
                <a:cs typeface="Cambria"/>
              </a:rPr>
              <a:t>(1</a:t>
            </a:r>
            <a:r>
              <a:rPr sz="2400" spc="-7" baseline="24305" dirty="0">
                <a:latin typeface="Cambria"/>
                <a:cs typeface="Cambria"/>
              </a:rPr>
              <a:t>st</a:t>
            </a:r>
            <a:r>
              <a:rPr sz="2400" spc="89" baseline="24305" dirty="0">
                <a:latin typeface="Cambria"/>
                <a:cs typeface="Cambria"/>
              </a:rPr>
              <a:t> </a:t>
            </a:r>
            <a:r>
              <a:rPr sz="2400" spc="-5" dirty="0">
                <a:latin typeface="Cambria"/>
                <a:cs typeface="Cambria"/>
              </a:rPr>
              <a:t>Edition)</a:t>
            </a:r>
            <a:endParaRPr sz="2400" dirty="0">
              <a:latin typeface="Cambria"/>
              <a:cs typeface="Cambria"/>
            </a:endParaRPr>
          </a:p>
          <a:p>
            <a:pPr>
              <a:lnSpc>
                <a:spcPct val="100000"/>
              </a:lnSpc>
              <a:spcBef>
                <a:spcPts val="30"/>
              </a:spcBef>
              <a:buAutoNum type="arabicPeriod"/>
            </a:pPr>
            <a:endParaRPr sz="3000" dirty="0">
              <a:latin typeface="Times New Roman"/>
              <a:cs typeface="Times New Roman"/>
            </a:endParaRPr>
          </a:p>
          <a:p>
            <a:pPr marL="546100" indent="-457200">
              <a:lnSpc>
                <a:spcPct val="100000"/>
              </a:lnSpc>
              <a:buClr>
                <a:srgbClr val="9E3611"/>
              </a:buClr>
              <a:buAutoNum type="arabicPeriod"/>
              <a:tabLst>
                <a:tab pos="545465" algn="l"/>
                <a:tab pos="546100" algn="l"/>
              </a:tabLst>
            </a:pPr>
            <a:r>
              <a:rPr sz="2400" dirty="0">
                <a:latin typeface="Cambria"/>
                <a:cs typeface="Cambria"/>
              </a:rPr>
              <a:t>Dental </a:t>
            </a:r>
            <a:r>
              <a:rPr sz="2400" spc="-40" dirty="0">
                <a:latin typeface="Cambria"/>
                <a:cs typeface="Cambria"/>
              </a:rPr>
              <a:t>Anatomy, </a:t>
            </a:r>
            <a:r>
              <a:rPr sz="2400" spc="-10" dirty="0">
                <a:latin typeface="Cambria"/>
                <a:cs typeface="Cambria"/>
              </a:rPr>
              <a:t>Physiology </a:t>
            </a:r>
            <a:r>
              <a:rPr sz="2400" dirty="0">
                <a:latin typeface="Cambria"/>
                <a:cs typeface="Cambria"/>
              </a:rPr>
              <a:t>&amp; </a:t>
            </a:r>
            <a:r>
              <a:rPr sz="2400" spc="-5" dirty="0">
                <a:latin typeface="Cambria"/>
                <a:cs typeface="Cambria"/>
              </a:rPr>
              <a:t>Occlusion </a:t>
            </a:r>
            <a:r>
              <a:rPr sz="2400" dirty="0">
                <a:latin typeface="Cambria"/>
                <a:cs typeface="Cambria"/>
              </a:rPr>
              <a:t>– </a:t>
            </a:r>
            <a:r>
              <a:rPr sz="2400" spc="-5" dirty="0">
                <a:solidFill>
                  <a:srgbClr val="0070C0"/>
                </a:solidFill>
                <a:latin typeface="Cambria"/>
                <a:cs typeface="Cambria"/>
              </a:rPr>
              <a:t>Wheeler’s </a:t>
            </a:r>
            <a:r>
              <a:rPr sz="2400" spc="-5" dirty="0">
                <a:latin typeface="Cambria"/>
                <a:cs typeface="Cambria"/>
              </a:rPr>
              <a:t>(9</a:t>
            </a:r>
            <a:r>
              <a:rPr sz="2400" spc="-7" baseline="24305" dirty="0">
                <a:latin typeface="Cambria"/>
                <a:cs typeface="Cambria"/>
              </a:rPr>
              <a:t>th</a:t>
            </a:r>
            <a:r>
              <a:rPr sz="2400" spc="315" baseline="24305" dirty="0">
                <a:latin typeface="Cambria"/>
                <a:cs typeface="Cambria"/>
              </a:rPr>
              <a:t> </a:t>
            </a:r>
            <a:r>
              <a:rPr sz="2400" spc="-5" dirty="0">
                <a:latin typeface="Cambria"/>
                <a:cs typeface="Cambria"/>
              </a:rPr>
              <a:t>Edition)</a:t>
            </a:r>
            <a:endParaRPr sz="2400" dirty="0">
              <a:latin typeface="Cambria"/>
              <a:cs typeface="Cambria"/>
            </a:endParaRPr>
          </a:p>
          <a:p>
            <a:pPr marL="545465" marR="1298575" indent="-457200">
              <a:lnSpc>
                <a:spcPct val="120800"/>
              </a:lnSpc>
              <a:spcBef>
                <a:spcPts val="875"/>
              </a:spcBef>
              <a:buClr>
                <a:srgbClr val="9E3611"/>
              </a:buClr>
              <a:buAutoNum type="arabicPeriod"/>
              <a:tabLst>
                <a:tab pos="545465" algn="l"/>
                <a:tab pos="546100" algn="l"/>
              </a:tabLst>
            </a:pPr>
            <a:r>
              <a:rPr sz="2400" spc="-5" dirty="0">
                <a:latin typeface="Times New Roman"/>
                <a:cs typeface="Times New Roman"/>
              </a:rPr>
              <a:t>Optimizing </a:t>
            </a:r>
            <a:r>
              <a:rPr sz="2400" dirty="0">
                <a:latin typeface="Times New Roman"/>
                <a:cs typeface="Times New Roman"/>
              </a:rPr>
              <a:t>tooth </a:t>
            </a:r>
            <a:r>
              <a:rPr sz="2400" spc="-5" dirty="0">
                <a:latin typeface="Times New Roman"/>
                <a:cs typeface="Times New Roman"/>
              </a:rPr>
              <a:t>form </a:t>
            </a:r>
            <a:r>
              <a:rPr sz="2400" dirty="0">
                <a:latin typeface="Times New Roman"/>
                <a:cs typeface="Times New Roman"/>
              </a:rPr>
              <a:t>with direct posterior </a:t>
            </a:r>
            <a:r>
              <a:rPr sz="2400" spc="-5" dirty="0">
                <a:latin typeface="Times New Roman"/>
                <a:cs typeface="Times New Roman"/>
              </a:rPr>
              <a:t>composite restorations </a:t>
            </a:r>
            <a:r>
              <a:rPr sz="2400" spc="-5" dirty="0">
                <a:solidFill>
                  <a:srgbClr val="0070C0"/>
                </a:solidFill>
                <a:latin typeface="Times New Roman"/>
                <a:cs typeface="Times New Roman"/>
              </a:rPr>
              <a:t> JCD </a:t>
            </a:r>
            <a:r>
              <a:rPr sz="2400" spc="-5" dirty="0">
                <a:solidFill>
                  <a:srgbClr val="0070C0"/>
                </a:solidFill>
                <a:latin typeface="Cambria"/>
                <a:cs typeface="Cambria"/>
              </a:rPr>
              <a:t>Oct-Dec </a:t>
            </a:r>
            <a:r>
              <a:rPr sz="2400" dirty="0">
                <a:solidFill>
                  <a:srgbClr val="0070C0"/>
                </a:solidFill>
                <a:latin typeface="Cambria"/>
                <a:cs typeface="Cambria"/>
              </a:rPr>
              <a:t>2011 </a:t>
            </a:r>
            <a:r>
              <a:rPr sz="2400" dirty="0">
                <a:latin typeface="Cambria"/>
                <a:cs typeface="Cambria"/>
              </a:rPr>
              <a:t>| </a:t>
            </a:r>
            <a:r>
              <a:rPr sz="2400" spc="-60" dirty="0">
                <a:latin typeface="Cambria"/>
                <a:cs typeface="Cambria"/>
              </a:rPr>
              <a:t>Vol </a:t>
            </a:r>
            <a:r>
              <a:rPr sz="2400" dirty="0">
                <a:latin typeface="Cambria"/>
                <a:cs typeface="Cambria"/>
              </a:rPr>
              <a:t>14 | </a:t>
            </a:r>
            <a:r>
              <a:rPr sz="2400" spc="-5" dirty="0">
                <a:latin typeface="Cambria"/>
                <a:cs typeface="Cambria"/>
              </a:rPr>
              <a:t>Issue</a:t>
            </a:r>
            <a:r>
              <a:rPr sz="2400" spc="25" dirty="0">
                <a:latin typeface="Cambria"/>
                <a:cs typeface="Cambria"/>
              </a:rPr>
              <a:t> </a:t>
            </a:r>
            <a:r>
              <a:rPr sz="2400" dirty="0">
                <a:latin typeface="Cambria"/>
                <a:cs typeface="Cambria"/>
              </a:rPr>
              <a:t>4</a:t>
            </a:r>
          </a:p>
        </p:txBody>
      </p:sp>
      <p:sp>
        <p:nvSpPr>
          <p:cNvPr id="5" name="Slide Number Placeholder 4"/>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1999"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1568307" y="6490525"/>
            <a:ext cx="316865"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Corbel"/>
                <a:cs typeface="Corbel"/>
              </a:rPr>
              <a:t>1</a:t>
            </a:r>
            <a:r>
              <a:rPr sz="1600" b="1" spc="-40" dirty="0">
                <a:latin typeface="Corbel"/>
                <a:cs typeface="Corbel"/>
              </a:rPr>
              <a:t>17</a:t>
            </a:r>
            <a:endParaRPr sz="1600">
              <a:latin typeface="Corbel"/>
              <a:cs typeface="Corbel"/>
            </a:endParaRPr>
          </a:p>
        </p:txBody>
      </p:sp>
      <p:sp>
        <p:nvSpPr>
          <p:cNvPr id="4" name="object 4"/>
          <p:cNvSpPr/>
          <p:nvPr/>
        </p:nvSpPr>
        <p:spPr>
          <a:xfrm>
            <a:off x="3995928" y="3744467"/>
            <a:ext cx="3640835" cy="64617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003991" y="3119611"/>
            <a:ext cx="3625804" cy="745540"/>
          </a:xfrm>
          <a:prstGeom prst="rect">
            <a:avLst/>
          </a:prstGeom>
          <a:blipFill>
            <a:blip r:embed="rId4" cstate="print"/>
            <a:stretch>
              <a:fillRect/>
            </a:stretch>
          </a:blipFill>
        </p:spPr>
        <p:txBody>
          <a:bodyPr wrap="square" lIns="0" tIns="0" rIns="0" bIns="0" rtlCol="0"/>
          <a:lstStyle/>
          <a:p>
            <a:endParaRPr/>
          </a:p>
        </p:txBody>
      </p:sp>
      <p:sp>
        <p:nvSpPr>
          <p:cNvPr id="6" name="Slide Number Placeholder 5"/>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41</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193" y="0"/>
            <a:ext cx="1122045" cy="5329555"/>
          </a:xfrm>
          <a:custGeom>
            <a:avLst/>
            <a:gdLst/>
            <a:ahLst/>
            <a:cxnLst/>
            <a:rect l="l" t="t" r="r" b="b"/>
            <a:pathLst>
              <a:path w="1122045" h="5329555">
                <a:moveTo>
                  <a:pt x="1121664" y="0"/>
                </a:moveTo>
                <a:lnTo>
                  <a:pt x="867829" y="0"/>
                </a:lnTo>
                <a:lnTo>
                  <a:pt x="0" y="5286565"/>
                </a:lnTo>
                <a:lnTo>
                  <a:pt x="247497" y="5329428"/>
                </a:lnTo>
                <a:lnTo>
                  <a:pt x="1121664" y="0"/>
                </a:lnTo>
                <a:close/>
              </a:path>
            </a:pathLst>
          </a:custGeom>
          <a:solidFill>
            <a:srgbClr val="D34817"/>
          </a:solidFill>
        </p:spPr>
        <p:txBody>
          <a:bodyPr wrap="square" lIns="0" tIns="0" rIns="0" bIns="0" rtlCol="0"/>
          <a:lstStyle/>
          <a:p>
            <a:endParaRPr/>
          </a:p>
        </p:txBody>
      </p:sp>
      <p:sp>
        <p:nvSpPr>
          <p:cNvPr id="3" name="object 3"/>
          <p:cNvSpPr/>
          <p:nvPr/>
        </p:nvSpPr>
        <p:spPr>
          <a:xfrm>
            <a:off x="150876" y="0"/>
            <a:ext cx="1117600" cy="5278120"/>
          </a:xfrm>
          <a:custGeom>
            <a:avLst/>
            <a:gdLst/>
            <a:ahLst/>
            <a:cxnLst/>
            <a:rect l="l" t="t" r="r" b="b"/>
            <a:pathLst>
              <a:path w="1117600" h="5278120">
                <a:moveTo>
                  <a:pt x="1117091" y="0"/>
                </a:moveTo>
                <a:lnTo>
                  <a:pt x="864793" y="0"/>
                </a:lnTo>
                <a:lnTo>
                  <a:pt x="0" y="5239512"/>
                </a:lnTo>
                <a:lnTo>
                  <a:pt x="249123" y="5277612"/>
                </a:lnTo>
                <a:lnTo>
                  <a:pt x="1117091" y="0"/>
                </a:lnTo>
                <a:close/>
              </a:path>
            </a:pathLst>
          </a:custGeom>
          <a:solidFill>
            <a:srgbClr val="595958"/>
          </a:solidFill>
        </p:spPr>
        <p:txBody>
          <a:bodyPr wrap="square" lIns="0" tIns="0" rIns="0" bIns="0" rtlCol="0"/>
          <a:lstStyle/>
          <a:p>
            <a:endParaRPr/>
          </a:p>
        </p:txBody>
      </p:sp>
      <p:sp>
        <p:nvSpPr>
          <p:cNvPr id="4" name="object 4"/>
          <p:cNvSpPr/>
          <p:nvPr/>
        </p:nvSpPr>
        <p:spPr>
          <a:xfrm>
            <a:off x="150881" y="5239511"/>
            <a:ext cx="1228725" cy="1618615"/>
          </a:xfrm>
          <a:custGeom>
            <a:avLst/>
            <a:gdLst/>
            <a:ahLst/>
            <a:cxnLst/>
            <a:rect l="l" t="t" r="r" b="b"/>
            <a:pathLst>
              <a:path w="1228725" h="1618615">
                <a:moveTo>
                  <a:pt x="0" y="0"/>
                </a:moveTo>
                <a:lnTo>
                  <a:pt x="1174381" y="1618488"/>
                </a:lnTo>
                <a:lnTo>
                  <a:pt x="1228344" y="1618488"/>
                </a:lnTo>
                <a:lnTo>
                  <a:pt x="0" y="0"/>
                </a:lnTo>
                <a:close/>
              </a:path>
            </a:pathLst>
          </a:custGeom>
          <a:solidFill>
            <a:srgbClr val="212121"/>
          </a:solidFill>
        </p:spPr>
        <p:txBody>
          <a:bodyPr wrap="square" lIns="0" tIns="0" rIns="0" bIns="0" rtlCol="0"/>
          <a:lstStyle/>
          <a:p>
            <a:endParaRPr/>
          </a:p>
        </p:txBody>
      </p:sp>
      <p:sp>
        <p:nvSpPr>
          <p:cNvPr id="5" name="object 5"/>
          <p:cNvSpPr/>
          <p:nvPr/>
        </p:nvSpPr>
        <p:spPr>
          <a:xfrm>
            <a:off x="457202" y="5291328"/>
            <a:ext cx="1495425" cy="1567180"/>
          </a:xfrm>
          <a:custGeom>
            <a:avLst/>
            <a:gdLst/>
            <a:ahLst/>
            <a:cxnLst/>
            <a:rect l="l" t="t" r="r" b="b"/>
            <a:pathLst>
              <a:path w="1495425" h="1567179">
                <a:moveTo>
                  <a:pt x="0" y="0"/>
                </a:moveTo>
                <a:lnTo>
                  <a:pt x="1442669" y="1566672"/>
                </a:lnTo>
                <a:lnTo>
                  <a:pt x="1495044" y="1566672"/>
                </a:lnTo>
                <a:lnTo>
                  <a:pt x="0" y="0"/>
                </a:lnTo>
                <a:close/>
              </a:path>
            </a:pathLst>
          </a:custGeom>
          <a:solidFill>
            <a:srgbClr val="69240C"/>
          </a:solidFill>
        </p:spPr>
        <p:txBody>
          <a:bodyPr wrap="square" lIns="0" tIns="0" rIns="0" bIns="0" rtlCol="0"/>
          <a:lstStyle/>
          <a:p>
            <a:endParaRPr/>
          </a:p>
        </p:txBody>
      </p:sp>
      <p:sp>
        <p:nvSpPr>
          <p:cNvPr id="6" name="object 6"/>
          <p:cNvSpPr/>
          <p:nvPr/>
        </p:nvSpPr>
        <p:spPr>
          <a:xfrm>
            <a:off x="457200" y="5286755"/>
            <a:ext cx="2131060" cy="1571625"/>
          </a:xfrm>
          <a:custGeom>
            <a:avLst/>
            <a:gdLst/>
            <a:ahLst/>
            <a:cxnLst/>
            <a:rect l="l" t="t" r="r" b="b"/>
            <a:pathLst>
              <a:path w="2131060" h="1571625">
                <a:moveTo>
                  <a:pt x="0" y="0"/>
                </a:moveTo>
                <a:lnTo>
                  <a:pt x="0" y="4762"/>
                </a:lnTo>
                <a:lnTo>
                  <a:pt x="1495513" y="1571244"/>
                </a:lnTo>
                <a:lnTo>
                  <a:pt x="2130552" y="1571244"/>
                </a:lnTo>
                <a:lnTo>
                  <a:pt x="247662" y="42849"/>
                </a:lnTo>
                <a:lnTo>
                  <a:pt x="0" y="0"/>
                </a:lnTo>
                <a:close/>
              </a:path>
            </a:pathLst>
          </a:custGeom>
          <a:solidFill>
            <a:srgbClr val="9E3611"/>
          </a:solidFill>
        </p:spPr>
        <p:txBody>
          <a:bodyPr wrap="square" lIns="0" tIns="0" rIns="0" bIns="0" rtlCol="0"/>
          <a:lstStyle/>
          <a:p>
            <a:endParaRPr/>
          </a:p>
        </p:txBody>
      </p:sp>
      <p:sp>
        <p:nvSpPr>
          <p:cNvPr id="7" name="object 7"/>
          <p:cNvSpPr/>
          <p:nvPr/>
        </p:nvSpPr>
        <p:spPr>
          <a:xfrm>
            <a:off x="150873" y="5239511"/>
            <a:ext cx="1694814" cy="1618615"/>
          </a:xfrm>
          <a:custGeom>
            <a:avLst/>
            <a:gdLst/>
            <a:ahLst/>
            <a:cxnLst/>
            <a:rect l="l" t="t" r="r" b="b"/>
            <a:pathLst>
              <a:path w="1694814" h="1618615">
                <a:moveTo>
                  <a:pt x="0" y="0"/>
                </a:moveTo>
                <a:lnTo>
                  <a:pt x="1228178" y="1618488"/>
                </a:lnTo>
                <a:lnTo>
                  <a:pt x="1694688" y="1618488"/>
                </a:lnTo>
                <a:lnTo>
                  <a:pt x="291973" y="95199"/>
                </a:lnTo>
                <a:lnTo>
                  <a:pt x="244360" y="42837"/>
                </a:lnTo>
                <a:lnTo>
                  <a:pt x="249135" y="42837"/>
                </a:lnTo>
                <a:lnTo>
                  <a:pt x="249135" y="38087"/>
                </a:lnTo>
                <a:lnTo>
                  <a:pt x="244360" y="38087"/>
                </a:lnTo>
                <a:lnTo>
                  <a:pt x="0" y="0"/>
                </a:lnTo>
                <a:close/>
              </a:path>
            </a:pathLst>
          </a:custGeom>
          <a:solidFill>
            <a:srgbClr val="3E3E3E"/>
          </a:solidFill>
        </p:spPr>
        <p:txBody>
          <a:bodyPr wrap="square" lIns="0" tIns="0" rIns="0" bIns="0" rtlCol="0"/>
          <a:lstStyle/>
          <a:p>
            <a:endParaRPr/>
          </a:p>
        </p:txBody>
      </p:sp>
      <p:sp>
        <p:nvSpPr>
          <p:cNvPr id="8" name="object 8"/>
          <p:cNvSpPr txBox="1"/>
          <p:nvPr/>
        </p:nvSpPr>
        <p:spPr>
          <a:xfrm>
            <a:off x="2341177" y="152400"/>
            <a:ext cx="10003223" cy="5829801"/>
          </a:xfrm>
          <a:prstGeom prst="rect">
            <a:avLst/>
          </a:prstGeom>
        </p:spPr>
        <p:txBody>
          <a:bodyPr vert="horz" wrap="square" lIns="0" tIns="88900" rIns="0" bIns="0" rtlCol="0">
            <a:spAutoFit/>
          </a:bodyPr>
          <a:lstStyle/>
          <a:p>
            <a:pPr marL="1714500" lvl="2" indent="-342900">
              <a:spcBef>
                <a:spcPts val="600"/>
              </a:spcBef>
              <a:buClr>
                <a:srgbClr val="9E3611"/>
              </a:buClr>
              <a:buFont typeface="Arial" panose="020B0604020202020204" pitchFamily="34" charset="0"/>
              <a:buChar char="•"/>
              <a:tabLst>
                <a:tab pos="2014220" algn="l"/>
              </a:tabLst>
            </a:pPr>
            <a:r>
              <a:rPr lang="en-US" sz="2200" dirty="0">
                <a:latin typeface="Cambria" panose="02040503050406030204" pitchFamily="18" charset="0"/>
                <a:ea typeface="Cambria" panose="02040503050406030204" pitchFamily="18" charset="0"/>
              </a:rPr>
              <a:t>Rapid </a:t>
            </a:r>
            <a:r>
              <a:rPr lang="en-US" sz="2200" spc="-5" dirty="0">
                <a:latin typeface="Cambria" panose="02040503050406030204" pitchFamily="18" charset="0"/>
                <a:ea typeface="Cambria" panose="02040503050406030204" pitchFamily="18" charset="0"/>
              </a:rPr>
              <a:t>/ Immediate</a:t>
            </a:r>
            <a:r>
              <a:rPr lang="en-US" sz="2200" spc="-70" dirty="0">
                <a:latin typeface="Cambria" panose="02040503050406030204" pitchFamily="18" charset="0"/>
                <a:ea typeface="Cambria" panose="02040503050406030204" pitchFamily="18" charset="0"/>
              </a:rPr>
              <a:t> </a:t>
            </a:r>
            <a:r>
              <a:rPr lang="en-US" sz="2200" spc="-20" dirty="0">
                <a:latin typeface="Cambria" panose="02040503050406030204" pitchFamily="18" charset="0"/>
                <a:ea typeface="Cambria" panose="02040503050406030204" pitchFamily="18" charset="0"/>
              </a:rPr>
              <a:t>movement</a:t>
            </a:r>
          </a:p>
          <a:p>
            <a:pPr marL="2000250" lvl="2" indent="-342900">
              <a:spcBef>
                <a:spcPts val="600"/>
              </a:spcBef>
              <a:buClr>
                <a:srgbClr val="9E3611"/>
              </a:buClr>
              <a:buFont typeface="Arial" panose="020B0604020202020204" pitchFamily="34" charset="0"/>
              <a:buChar char="•"/>
              <a:tabLst>
                <a:tab pos="2014220" algn="l"/>
              </a:tabLst>
            </a:pPr>
            <a:r>
              <a:rPr lang="en-US" sz="2200" spc="-5" dirty="0">
                <a:latin typeface="Cambria" panose="02040503050406030204" pitchFamily="18" charset="0"/>
                <a:ea typeface="Cambria" panose="02040503050406030204" pitchFamily="18" charset="0"/>
              </a:rPr>
              <a:t>Methods</a:t>
            </a:r>
          </a:p>
          <a:p>
            <a:pPr marL="2346325" lvl="2" indent="-342900">
              <a:spcBef>
                <a:spcPts val="600"/>
              </a:spcBef>
              <a:buClr>
                <a:srgbClr val="9E3611"/>
              </a:buClr>
              <a:buFont typeface="Arial" panose="020B0604020202020204" pitchFamily="34" charset="0"/>
              <a:buChar char="•"/>
              <a:tabLst>
                <a:tab pos="2014220" algn="l"/>
              </a:tabLst>
            </a:pPr>
            <a:r>
              <a:rPr lang="en-US" sz="2200" spc="-45" dirty="0">
                <a:latin typeface="Cambria" panose="02040503050406030204" pitchFamily="18" charset="0"/>
                <a:ea typeface="Cambria" panose="02040503050406030204" pitchFamily="18" charset="0"/>
                <a:cs typeface="Cambria"/>
              </a:rPr>
              <a:t>Wedge</a:t>
            </a:r>
            <a:r>
              <a:rPr lang="en-US" sz="2200" spc="5" dirty="0">
                <a:latin typeface="Cambria" panose="02040503050406030204" pitchFamily="18" charset="0"/>
                <a:ea typeface="Cambria" panose="02040503050406030204" pitchFamily="18" charset="0"/>
                <a:cs typeface="Cambria"/>
              </a:rPr>
              <a:t> </a:t>
            </a:r>
            <a:r>
              <a:rPr lang="en-US" sz="2200" spc="-5" dirty="0">
                <a:latin typeface="Cambria" panose="02040503050406030204" pitchFamily="18" charset="0"/>
                <a:ea typeface="Cambria" panose="02040503050406030204" pitchFamily="18" charset="0"/>
                <a:cs typeface="Cambria"/>
              </a:rPr>
              <a:t>method</a:t>
            </a:r>
          </a:p>
          <a:p>
            <a:pPr marL="2346325" lvl="2" indent="-342900">
              <a:spcBef>
                <a:spcPts val="600"/>
              </a:spcBef>
              <a:buClr>
                <a:srgbClr val="9E3611"/>
              </a:buClr>
              <a:buFont typeface="Arial" panose="020B0604020202020204" pitchFamily="34" charset="0"/>
              <a:buChar char="•"/>
              <a:tabLst>
                <a:tab pos="2286000" algn="l"/>
              </a:tabLst>
            </a:pPr>
            <a:r>
              <a:rPr lang="en-US" sz="2200" dirty="0"/>
              <a:t>Classification of wedges</a:t>
            </a:r>
          </a:p>
          <a:p>
            <a:pPr marL="2346325" lvl="2" indent="-342900">
              <a:spcBef>
                <a:spcPts val="600"/>
              </a:spcBef>
              <a:buClr>
                <a:srgbClr val="9E3611"/>
              </a:buClr>
              <a:buFont typeface="Arial" panose="020B0604020202020204" pitchFamily="34" charset="0"/>
              <a:buChar char="•"/>
              <a:tabLst>
                <a:tab pos="2286000" algn="l"/>
              </a:tabLst>
            </a:pPr>
            <a:r>
              <a:rPr lang="en-US" sz="2200" spc="-10" dirty="0">
                <a:latin typeface="Cambria"/>
                <a:cs typeface="Cambria"/>
              </a:rPr>
              <a:t>Functions of wedges</a:t>
            </a:r>
          </a:p>
          <a:p>
            <a:pPr marL="2346325" lvl="2" indent="-342900">
              <a:spcBef>
                <a:spcPts val="600"/>
              </a:spcBef>
              <a:buClr>
                <a:srgbClr val="9E3611"/>
              </a:buClr>
              <a:buFont typeface="Arial" panose="020B0604020202020204" pitchFamily="34" charset="0"/>
              <a:buChar char="•"/>
              <a:tabLst>
                <a:tab pos="2286000" algn="l"/>
              </a:tabLst>
            </a:pPr>
            <a:r>
              <a:rPr lang="en-US" sz="2200" spc="-25" dirty="0"/>
              <a:t>Wedging</a:t>
            </a:r>
            <a:r>
              <a:rPr lang="en-US" sz="2200" spc="-35" dirty="0"/>
              <a:t> </a:t>
            </a:r>
            <a:r>
              <a:rPr lang="en-US" sz="2200" spc="-10" dirty="0"/>
              <a:t>techniques</a:t>
            </a:r>
          </a:p>
          <a:p>
            <a:pPr marL="2346325" lvl="2" indent="-342900">
              <a:spcBef>
                <a:spcPts val="600"/>
              </a:spcBef>
              <a:buClr>
                <a:srgbClr val="9E3611"/>
              </a:buClr>
              <a:buFont typeface="Arial" panose="020B0604020202020204" pitchFamily="34" charset="0"/>
              <a:buChar char="•"/>
              <a:tabLst>
                <a:tab pos="2286000" algn="l"/>
              </a:tabLst>
            </a:pPr>
            <a:r>
              <a:rPr lang="en-US" sz="2200" spc="-5" dirty="0">
                <a:latin typeface="Cambria"/>
                <a:cs typeface="Cambria"/>
              </a:rPr>
              <a:t>Error’s with </a:t>
            </a:r>
            <a:r>
              <a:rPr lang="en-US" sz="2200" spc="-15" dirty="0">
                <a:latin typeface="Cambria"/>
                <a:cs typeface="Cambria"/>
              </a:rPr>
              <a:t>wedge</a:t>
            </a:r>
            <a:r>
              <a:rPr lang="en-US" sz="2200" spc="5" dirty="0">
                <a:latin typeface="Cambria"/>
                <a:cs typeface="Cambria"/>
              </a:rPr>
              <a:t> </a:t>
            </a:r>
            <a:r>
              <a:rPr lang="en-US" sz="2200" spc="-5" dirty="0">
                <a:latin typeface="Cambria"/>
                <a:cs typeface="Cambria"/>
              </a:rPr>
              <a:t>placement</a:t>
            </a:r>
          </a:p>
          <a:p>
            <a:pPr marL="2346325" lvl="2" indent="-342900">
              <a:spcBef>
                <a:spcPts val="600"/>
              </a:spcBef>
              <a:buClr>
                <a:srgbClr val="9E3611"/>
              </a:buClr>
              <a:buFont typeface="Arial" panose="020B0604020202020204" pitchFamily="34" charset="0"/>
              <a:buChar char="•"/>
              <a:tabLst>
                <a:tab pos="2286000" algn="l"/>
              </a:tabLst>
            </a:pPr>
            <a:r>
              <a:rPr lang="en-US" sz="2200" dirty="0"/>
              <a:t>Test for proper wedge placement</a:t>
            </a:r>
          </a:p>
          <a:p>
            <a:pPr marL="2346325" lvl="2" indent="-342900">
              <a:spcBef>
                <a:spcPts val="600"/>
              </a:spcBef>
              <a:buClr>
                <a:srgbClr val="9E3611"/>
              </a:buClr>
              <a:buFont typeface="Arial" panose="020B0604020202020204" pitchFamily="34" charset="0"/>
              <a:buChar char="•"/>
              <a:tabLst>
                <a:tab pos="2286000" algn="l"/>
              </a:tabLst>
            </a:pPr>
            <a:r>
              <a:rPr lang="en-US" sz="2200" dirty="0"/>
              <a:t> </a:t>
            </a:r>
            <a:r>
              <a:rPr lang="en-US" sz="2200" dirty="0" err="1"/>
              <a:t>Elliots</a:t>
            </a:r>
            <a:r>
              <a:rPr lang="en-US" sz="2200" spc="-90" dirty="0"/>
              <a:t> </a:t>
            </a:r>
            <a:r>
              <a:rPr lang="en-US" sz="2200" spc="-15" dirty="0"/>
              <a:t>separator</a:t>
            </a:r>
          </a:p>
          <a:p>
            <a:pPr marL="2346325" lvl="2" indent="-342900">
              <a:spcBef>
                <a:spcPts val="600"/>
              </a:spcBef>
              <a:buClr>
                <a:srgbClr val="9E3611"/>
              </a:buClr>
              <a:buFont typeface="Arial" panose="020B0604020202020204" pitchFamily="34" charset="0"/>
              <a:buChar char="•"/>
              <a:tabLst>
                <a:tab pos="2014220" algn="l"/>
              </a:tabLst>
            </a:pPr>
            <a:endParaRPr lang="en-US" sz="2200" spc="-15" dirty="0"/>
          </a:p>
          <a:p>
            <a:pPr marL="2346325" lvl="2" indent="-342900">
              <a:spcBef>
                <a:spcPts val="600"/>
              </a:spcBef>
              <a:buClr>
                <a:srgbClr val="9E3611"/>
              </a:buClr>
              <a:buFont typeface="Arial" panose="020B0604020202020204" pitchFamily="34" charset="0"/>
              <a:buChar char="•"/>
              <a:tabLst>
                <a:tab pos="2014220" algn="l"/>
              </a:tabLst>
            </a:pPr>
            <a:r>
              <a:rPr lang="en-US" sz="2200" spc="-25" dirty="0"/>
              <a:t>Traction</a:t>
            </a:r>
            <a:r>
              <a:rPr lang="en-US" sz="2200" spc="-60" dirty="0"/>
              <a:t> </a:t>
            </a:r>
            <a:r>
              <a:rPr lang="en-US" sz="2200" spc="-5" dirty="0"/>
              <a:t>method</a:t>
            </a:r>
          </a:p>
          <a:p>
            <a:pPr marL="2346325" lvl="2" indent="-342900">
              <a:spcBef>
                <a:spcPts val="600"/>
              </a:spcBef>
              <a:buClr>
                <a:srgbClr val="9E3611"/>
              </a:buClr>
              <a:buFont typeface="Arial" panose="020B0604020202020204" pitchFamily="34" charset="0"/>
              <a:buChar char="•"/>
              <a:tabLst>
                <a:tab pos="2014220" algn="l"/>
              </a:tabLst>
            </a:pPr>
            <a:r>
              <a:rPr lang="en-US" sz="2200" spc="-5" dirty="0">
                <a:latin typeface="Cambria"/>
                <a:cs typeface="Cambria"/>
              </a:rPr>
              <a:t>Non-Interfering true</a:t>
            </a:r>
            <a:r>
              <a:rPr lang="en-US" sz="2200" spc="-45" dirty="0">
                <a:latin typeface="Cambria"/>
                <a:cs typeface="Cambria"/>
              </a:rPr>
              <a:t> </a:t>
            </a:r>
            <a:r>
              <a:rPr lang="en-US" sz="2200" spc="-10" dirty="0">
                <a:latin typeface="Cambria"/>
                <a:cs typeface="Cambria"/>
              </a:rPr>
              <a:t>separator</a:t>
            </a:r>
            <a:endParaRPr lang="en-US" sz="2200" dirty="0">
              <a:latin typeface="Cambria"/>
              <a:cs typeface="Cambria"/>
            </a:endParaRPr>
          </a:p>
          <a:p>
            <a:pPr marL="2346325" lvl="2" indent="-342900">
              <a:spcBef>
                <a:spcPts val="600"/>
              </a:spcBef>
              <a:buClr>
                <a:srgbClr val="9E3611"/>
              </a:buClr>
              <a:buFont typeface="Arial" panose="020B0604020202020204" pitchFamily="34" charset="0"/>
              <a:buChar char="•"/>
              <a:tabLst>
                <a:tab pos="2014220" algn="l"/>
              </a:tabLst>
            </a:pPr>
            <a:r>
              <a:rPr lang="en-US" sz="2200" spc="-25" dirty="0">
                <a:latin typeface="Cambria"/>
                <a:cs typeface="Cambria"/>
              </a:rPr>
              <a:t>Ferrier </a:t>
            </a:r>
            <a:r>
              <a:rPr lang="en-US" sz="2200" spc="-10" dirty="0">
                <a:latin typeface="Cambria"/>
                <a:cs typeface="Cambria"/>
              </a:rPr>
              <a:t>double-bow</a:t>
            </a:r>
            <a:r>
              <a:rPr lang="en-US" sz="2200" spc="60" dirty="0">
                <a:latin typeface="Cambria"/>
                <a:cs typeface="Cambria"/>
              </a:rPr>
              <a:t> </a:t>
            </a:r>
            <a:r>
              <a:rPr lang="en-US" sz="2200" spc="-15" dirty="0">
                <a:latin typeface="Cambria"/>
                <a:cs typeface="Cambria"/>
              </a:rPr>
              <a:t>separator</a:t>
            </a:r>
            <a:endParaRPr lang="en-US" sz="2200" dirty="0">
              <a:latin typeface="Cambria"/>
              <a:cs typeface="Cambria"/>
            </a:endParaRPr>
          </a:p>
          <a:p>
            <a:pPr marL="2346325" lvl="2" indent="-342900">
              <a:spcBef>
                <a:spcPts val="600"/>
              </a:spcBef>
              <a:buClr>
                <a:srgbClr val="9E3611"/>
              </a:buClr>
              <a:buFont typeface="Arial" panose="020B0604020202020204" pitchFamily="34" charset="0"/>
              <a:buChar char="•"/>
              <a:tabLst>
                <a:tab pos="2014220" algn="l"/>
              </a:tabLst>
            </a:pPr>
            <a:endParaRPr lang="en-US" sz="2200" dirty="0">
              <a:latin typeface="Cambria"/>
              <a:cs typeface="Cambria"/>
            </a:endParaRPr>
          </a:p>
        </p:txBody>
      </p:sp>
      <p:sp>
        <p:nvSpPr>
          <p:cNvPr id="9" name="object 9"/>
          <p:cNvSpPr txBox="1"/>
          <p:nvPr/>
        </p:nvSpPr>
        <p:spPr>
          <a:xfrm>
            <a:off x="11756774" y="6500674"/>
            <a:ext cx="146050" cy="203835"/>
          </a:xfrm>
          <a:prstGeom prst="rect">
            <a:avLst/>
          </a:prstGeom>
        </p:spPr>
        <p:txBody>
          <a:bodyPr vert="horz" wrap="square" lIns="0" tIns="0" rIns="0" bIns="0" rtlCol="0">
            <a:spAutoFit/>
          </a:bodyPr>
          <a:lstStyle/>
          <a:p>
            <a:pPr marL="25400">
              <a:lnSpc>
                <a:spcPts val="1425"/>
              </a:lnSpc>
            </a:pPr>
            <a:fld id="{81D60167-4931-47E6-BA6A-407CBD079E47}" type="slidenum">
              <a:rPr sz="1400" b="1" dirty="0">
                <a:latin typeface="Corbel"/>
                <a:cs typeface="Corbel"/>
              </a:rPr>
              <a:pPr marL="25400">
                <a:lnSpc>
                  <a:spcPts val="1425"/>
                </a:lnSpc>
              </a:pPr>
              <a:t>5</a:t>
            </a:fld>
            <a:endParaRPr sz="1400">
              <a:latin typeface="Corbel"/>
              <a:cs typeface="Corbel"/>
            </a:endParaRPr>
          </a:p>
        </p:txBody>
      </p:sp>
      <p:sp>
        <p:nvSpPr>
          <p:cNvPr id="10" name="Slide Number Placeholder 9"/>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05199" y="457200"/>
            <a:ext cx="7467601" cy="6486391"/>
          </a:xfrm>
        </p:spPr>
        <p:txBody>
          <a:bodyPr/>
          <a:lstStyle/>
          <a:p>
            <a:pPr>
              <a:spcBef>
                <a:spcPts val="700"/>
              </a:spcBef>
              <a:buClr>
                <a:srgbClr val="9E3611"/>
              </a:buClr>
              <a:buFont typeface="Arial"/>
              <a:buChar char="•"/>
              <a:tabLst>
                <a:tab pos="0" algn="l"/>
              </a:tabLst>
            </a:pPr>
            <a:r>
              <a:rPr lang="en-US" sz="2200" spc="-20" dirty="0">
                <a:solidFill>
                  <a:schemeClr val="tx1"/>
                </a:solidFill>
                <a:latin typeface="Cambria" panose="02040503050406030204" pitchFamily="18" charset="0"/>
                <a:ea typeface="Cambria" panose="02040503050406030204" pitchFamily="18" charset="0"/>
              </a:rPr>
              <a:t>Slow/ </a:t>
            </a:r>
            <a:r>
              <a:rPr lang="en-US" sz="2200" spc="-30" dirty="0">
                <a:solidFill>
                  <a:schemeClr val="tx1"/>
                </a:solidFill>
                <a:latin typeface="Cambria" panose="02040503050406030204" pitchFamily="18" charset="0"/>
                <a:ea typeface="Cambria" panose="02040503050406030204" pitchFamily="18" charset="0"/>
              </a:rPr>
              <a:t>Delayed </a:t>
            </a:r>
            <a:r>
              <a:rPr lang="en-US" sz="2200" spc="-10" dirty="0">
                <a:solidFill>
                  <a:schemeClr val="tx1"/>
                </a:solidFill>
                <a:latin typeface="Cambria" panose="02040503050406030204" pitchFamily="18" charset="0"/>
                <a:ea typeface="Cambria" panose="02040503050406030204" pitchFamily="18" charset="0"/>
              </a:rPr>
              <a:t>tooth</a:t>
            </a:r>
            <a:r>
              <a:rPr lang="en-US" sz="2200" spc="-35" dirty="0">
                <a:solidFill>
                  <a:schemeClr val="tx1"/>
                </a:solidFill>
                <a:latin typeface="Cambria" panose="02040503050406030204" pitchFamily="18" charset="0"/>
                <a:ea typeface="Cambria" panose="02040503050406030204" pitchFamily="18" charset="0"/>
              </a:rPr>
              <a:t> </a:t>
            </a:r>
            <a:r>
              <a:rPr lang="en-US" sz="2200" spc="-20" dirty="0">
                <a:solidFill>
                  <a:schemeClr val="tx1"/>
                </a:solidFill>
                <a:latin typeface="Cambria" panose="02040503050406030204" pitchFamily="18" charset="0"/>
                <a:ea typeface="Cambria" panose="02040503050406030204" pitchFamily="18" charset="0"/>
              </a:rPr>
              <a:t>movement</a:t>
            </a:r>
          </a:p>
          <a:p>
            <a:pPr marL="739775">
              <a:lnSpc>
                <a:spcPct val="100000"/>
              </a:lnSpc>
              <a:tabLst>
                <a:tab pos="739775" algn="l"/>
              </a:tabLst>
            </a:pPr>
            <a:r>
              <a:rPr lang="en-US" sz="2200" spc="-5" dirty="0">
                <a:solidFill>
                  <a:schemeClr val="tx1"/>
                </a:solidFill>
                <a:latin typeface="Cambria" panose="02040503050406030204" pitchFamily="18" charset="0"/>
                <a:ea typeface="Cambria" panose="02040503050406030204" pitchFamily="18" charset="0"/>
              </a:rPr>
              <a:t>Methods:</a:t>
            </a:r>
            <a:endParaRPr lang="en-US" sz="2200" dirty="0">
              <a:solidFill>
                <a:schemeClr val="tx1"/>
              </a:solidFill>
              <a:latin typeface="Cambria" panose="02040503050406030204" pitchFamily="18" charset="0"/>
              <a:ea typeface="Cambria" panose="02040503050406030204" pitchFamily="18" charset="0"/>
            </a:endParaRPr>
          </a:p>
          <a:p>
            <a:pPr marL="739775">
              <a:lnSpc>
                <a:spcPct val="100000"/>
              </a:lnSpc>
              <a:spcBef>
                <a:spcPts val="600"/>
              </a:spcBef>
              <a:buClr>
                <a:srgbClr val="9E3611"/>
              </a:buClr>
              <a:buFont typeface="Arial"/>
              <a:buChar char="•"/>
              <a:tabLst>
                <a:tab pos="739775" algn="l"/>
              </a:tabLst>
            </a:pPr>
            <a:r>
              <a:rPr lang="en-US" sz="2200" spc="-5" dirty="0">
                <a:solidFill>
                  <a:schemeClr val="tx1"/>
                </a:solidFill>
                <a:latin typeface="Cambria" panose="02040503050406030204" pitchFamily="18" charset="0"/>
                <a:ea typeface="Cambria" panose="02040503050406030204" pitchFamily="18" charset="0"/>
              </a:rPr>
              <a:t>Separating</a:t>
            </a:r>
            <a:r>
              <a:rPr lang="en-US" sz="2200" spc="-40" dirty="0">
                <a:solidFill>
                  <a:schemeClr val="tx1"/>
                </a:solidFill>
                <a:latin typeface="Cambria" panose="02040503050406030204" pitchFamily="18" charset="0"/>
                <a:ea typeface="Cambria" panose="02040503050406030204" pitchFamily="18" charset="0"/>
              </a:rPr>
              <a:t> </a:t>
            </a:r>
            <a:r>
              <a:rPr lang="en-US" sz="2200" spc="-5" dirty="0">
                <a:solidFill>
                  <a:schemeClr val="tx1"/>
                </a:solidFill>
                <a:latin typeface="Cambria" panose="02040503050406030204" pitchFamily="18" charset="0"/>
                <a:ea typeface="Cambria" panose="02040503050406030204" pitchFamily="18" charset="0"/>
              </a:rPr>
              <a:t>wires</a:t>
            </a:r>
            <a:endParaRPr lang="en-US" sz="2200" dirty="0">
              <a:solidFill>
                <a:schemeClr val="tx1"/>
              </a:solidFill>
              <a:latin typeface="Cambria" panose="02040503050406030204" pitchFamily="18" charset="0"/>
              <a:ea typeface="Cambria" panose="02040503050406030204" pitchFamily="18" charset="0"/>
            </a:endParaRPr>
          </a:p>
          <a:p>
            <a:pPr marL="739775">
              <a:lnSpc>
                <a:spcPct val="100000"/>
              </a:lnSpc>
              <a:spcBef>
                <a:spcPts val="600"/>
              </a:spcBef>
              <a:buClr>
                <a:srgbClr val="9E3611"/>
              </a:buClr>
              <a:buFont typeface="Arial"/>
              <a:buChar char="•"/>
              <a:tabLst>
                <a:tab pos="739775" algn="l"/>
              </a:tabLst>
            </a:pPr>
            <a:r>
              <a:rPr lang="en-US" sz="2200" spc="-5" dirty="0">
                <a:solidFill>
                  <a:schemeClr val="tx1"/>
                </a:solidFill>
                <a:latin typeface="Cambria" panose="02040503050406030204" pitchFamily="18" charset="0"/>
                <a:ea typeface="Cambria" panose="02040503050406030204" pitchFamily="18" charset="0"/>
              </a:rPr>
              <a:t>Oversized</a:t>
            </a:r>
            <a:r>
              <a:rPr lang="en-US" sz="2200" spc="-30" dirty="0">
                <a:solidFill>
                  <a:schemeClr val="tx1"/>
                </a:solidFill>
                <a:latin typeface="Cambria" panose="02040503050406030204" pitchFamily="18" charset="0"/>
                <a:ea typeface="Cambria" panose="02040503050406030204" pitchFamily="18" charset="0"/>
              </a:rPr>
              <a:t> </a:t>
            </a:r>
            <a:r>
              <a:rPr lang="en-US" sz="2200" spc="-5" dirty="0">
                <a:solidFill>
                  <a:schemeClr val="tx1"/>
                </a:solidFill>
                <a:latin typeface="Cambria" panose="02040503050406030204" pitchFamily="18" charset="0"/>
                <a:ea typeface="Cambria" panose="02040503050406030204" pitchFamily="18" charset="0"/>
              </a:rPr>
              <a:t>temporaries</a:t>
            </a:r>
            <a:endParaRPr lang="en-US" sz="2200" dirty="0">
              <a:solidFill>
                <a:schemeClr val="tx1"/>
              </a:solidFill>
              <a:latin typeface="Cambria" panose="02040503050406030204" pitchFamily="18" charset="0"/>
              <a:ea typeface="Cambria" panose="02040503050406030204" pitchFamily="18" charset="0"/>
            </a:endParaRPr>
          </a:p>
          <a:p>
            <a:pPr marL="739775">
              <a:lnSpc>
                <a:spcPct val="100000"/>
              </a:lnSpc>
              <a:spcBef>
                <a:spcPts val="600"/>
              </a:spcBef>
              <a:buClr>
                <a:srgbClr val="9E3611"/>
              </a:buClr>
              <a:buFont typeface="Arial"/>
              <a:buChar char="•"/>
              <a:tabLst>
                <a:tab pos="739775" algn="l"/>
              </a:tabLst>
            </a:pPr>
            <a:r>
              <a:rPr lang="en-US" sz="2200" spc="-5" dirty="0">
                <a:solidFill>
                  <a:schemeClr val="tx1"/>
                </a:solidFill>
                <a:latin typeface="Cambria" panose="02040503050406030204" pitchFamily="18" charset="0"/>
                <a:ea typeface="Cambria" panose="02040503050406030204" pitchFamily="18" charset="0"/>
              </a:rPr>
              <a:t>Orthodontic</a:t>
            </a:r>
            <a:r>
              <a:rPr lang="en-US" sz="2200" spc="-30" dirty="0">
                <a:solidFill>
                  <a:schemeClr val="tx1"/>
                </a:solidFill>
                <a:latin typeface="Cambria" panose="02040503050406030204" pitchFamily="18" charset="0"/>
                <a:ea typeface="Cambria" panose="02040503050406030204" pitchFamily="18" charset="0"/>
              </a:rPr>
              <a:t> </a:t>
            </a:r>
            <a:r>
              <a:rPr lang="en-US" sz="2200" dirty="0">
                <a:solidFill>
                  <a:schemeClr val="tx1"/>
                </a:solidFill>
                <a:latin typeface="Cambria" panose="02040503050406030204" pitchFamily="18" charset="0"/>
                <a:ea typeface="Cambria" panose="02040503050406030204" pitchFamily="18" charset="0"/>
              </a:rPr>
              <a:t>appliances</a:t>
            </a:r>
          </a:p>
          <a:p>
            <a:pPr marL="739775">
              <a:spcBef>
                <a:spcPts val="700"/>
              </a:spcBef>
              <a:buClr>
                <a:srgbClr val="9E3611"/>
              </a:buClr>
              <a:buFont typeface="Arial"/>
              <a:buChar char="•"/>
              <a:tabLst>
                <a:tab pos="739775" algn="l"/>
              </a:tabLst>
            </a:pPr>
            <a:endParaRPr lang="en-US" sz="2200" dirty="0">
              <a:solidFill>
                <a:schemeClr val="tx1"/>
              </a:solidFill>
              <a:latin typeface="Cambria" panose="02040503050406030204" pitchFamily="18" charset="0"/>
              <a:ea typeface="Cambria" panose="02040503050406030204" pitchFamily="18" charset="0"/>
            </a:endParaRPr>
          </a:p>
          <a:p>
            <a:pPr marL="1556385" indent="-172720">
              <a:spcBef>
                <a:spcPts val="700"/>
              </a:spcBef>
              <a:buClr>
                <a:srgbClr val="9E3611"/>
              </a:buClr>
              <a:buFont typeface="Arial"/>
              <a:buChar char="•"/>
              <a:tabLst>
                <a:tab pos="1557020" algn="l"/>
              </a:tabLst>
            </a:pPr>
            <a:r>
              <a:rPr lang="en-US" sz="2200" dirty="0">
                <a:solidFill>
                  <a:schemeClr val="tx1"/>
                </a:solidFill>
                <a:latin typeface="Cambria" panose="02040503050406030204" pitchFamily="18" charset="0"/>
                <a:ea typeface="Cambria" panose="02040503050406030204" pitchFamily="18" charset="0"/>
              </a:rPr>
              <a:t>Matricing</a:t>
            </a:r>
          </a:p>
          <a:p>
            <a:pPr marL="2013585" lvl="1" indent="-172720">
              <a:spcBef>
                <a:spcPts val="600"/>
              </a:spcBef>
              <a:buClr>
                <a:srgbClr val="9E3611"/>
              </a:buClr>
              <a:buFont typeface="Arial"/>
              <a:buChar char="•"/>
              <a:tabLst>
                <a:tab pos="2014220" algn="l"/>
              </a:tabLst>
            </a:pPr>
            <a:r>
              <a:rPr lang="en-US" sz="2200" spc="5" dirty="0">
                <a:solidFill>
                  <a:schemeClr val="tx1"/>
                </a:solidFill>
                <a:latin typeface="Cambria" panose="02040503050406030204" pitchFamily="18" charset="0"/>
                <a:ea typeface="Cambria" panose="02040503050406030204" pitchFamily="18" charset="0"/>
                <a:cs typeface="Cambria"/>
              </a:rPr>
              <a:t>Classification </a:t>
            </a:r>
            <a:r>
              <a:rPr lang="en-US" sz="2200" spc="-5" dirty="0">
                <a:solidFill>
                  <a:schemeClr val="tx1"/>
                </a:solidFill>
                <a:latin typeface="Cambria" panose="02040503050406030204" pitchFamily="18" charset="0"/>
                <a:ea typeface="Cambria" panose="02040503050406030204" pitchFamily="18" charset="0"/>
              </a:rPr>
              <a:t>of</a:t>
            </a:r>
            <a:r>
              <a:rPr lang="en-US" sz="2200" spc="-50" dirty="0">
                <a:solidFill>
                  <a:schemeClr val="tx1"/>
                </a:solidFill>
                <a:latin typeface="Cambria" panose="02040503050406030204" pitchFamily="18" charset="0"/>
                <a:ea typeface="Cambria" panose="02040503050406030204" pitchFamily="18" charset="0"/>
              </a:rPr>
              <a:t> </a:t>
            </a:r>
            <a:r>
              <a:rPr lang="en-US" sz="2200" spc="-5" dirty="0">
                <a:solidFill>
                  <a:schemeClr val="tx1"/>
                </a:solidFill>
                <a:latin typeface="Cambria" panose="02040503050406030204" pitchFamily="18" charset="0"/>
                <a:ea typeface="Cambria" panose="02040503050406030204" pitchFamily="18" charset="0"/>
              </a:rPr>
              <a:t>matrices</a:t>
            </a:r>
          </a:p>
          <a:p>
            <a:pPr marL="2013585" lvl="1" indent="-172720">
              <a:spcBef>
                <a:spcPts val="600"/>
              </a:spcBef>
              <a:buClr>
                <a:srgbClr val="9E3611"/>
              </a:buClr>
              <a:buFont typeface="Arial"/>
              <a:buChar char="•"/>
              <a:tabLst>
                <a:tab pos="2014220" algn="l"/>
              </a:tabLst>
            </a:pPr>
            <a:r>
              <a:rPr lang="en-US" sz="2200" spc="-5" dirty="0">
                <a:solidFill>
                  <a:schemeClr val="tx1"/>
                </a:solidFill>
                <a:latin typeface="Cambria" panose="02040503050406030204" pitchFamily="18" charset="0"/>
                <a:ea typeface="Cambria" panose="02040503050406030204" pitchFamily="18" charset="0"/>
                <a:cs typeface="Cambria"/>
              </a:rPr>
              <a:t>Matrix</a:t>
            </a:r>
            <a:r>
              <a:rPr lang="en-US" sz="2200" spc="-10" dirty="0">
                <a:solidFill>
                  <a:schemeClr val="tx1"/>
                </a:solidFill>
                <a:latin typeface="Cambria" panose="02040503050406030204" pitchFamily="18" charset="0"/>
                <a:ea typeface="Cambria" panose="02040503050406030204" pitchFamily="18" charset="0"/>
                <a:cs typeface="Cambria"/>
              </a:rPr>
              <a:t> </a:t>
            </a:r>
            <a:r>
              <a:rPr lang="en-US" sz="2200" spc="-5" dirty="0">
                <a:solidFill>
                  <a:schemeClr val="tx1"/>
                </a:solidFill>
                <a:latin typeface="Cambria" panose="02040503050406030204" pitchFamily="18" charset="0"/>
                <a:ea typeface="Cambria" panose="02040503050406030204" pitchFamily="18" charset="0"/>
                <a:cs typeface="Cambria"/>
              </a:rPr>
              <a:t>Band and retainer</a:t>
            </a:r>
          </a:p>
          <a:p>
            <a:pPr marL="2013585" lvl="1" indent="-172720">
              <a:spcBef>
                <a:spcPts val="600"/>
              </a:spcBef>
              <a:buClr>
                <a:srgbClr val="9E3611"/>
              </a:buClr>
              <a:buFont typeface="Arial"/>
              <a:buChar char="•"/>
              <a:tabLst>
                <a:tab pos="2014220" algn="l"/>
              </a:tabLst>
            </a:pPr>
            <a:r>
              <a:rPr lang="en-US" sz="2200" dirty="0">
                <a:solidFill>
                  <a:schemeClr val="tx1"/>
                </a:solidFill>
                <a:latin typeface="Cambria" panose="02040503050406030204" pitchFamily="18" charset="0"/>
                <a:ea typeface="Cambria" panose="02040503050406030204" pitchFamily="18" charset="0"/>
                <a:cs typeface="Cambria"/>
              </a:rPr>
              <a:t>Qualities </a:t>
            </a:r>
            <a:r>
              <a:rPr lang="en-US" sz="2200" spc="-5" dirty="0">
                <a:solidFill>
                  <a:schemeClr val="tx1"/>
                </a:solidFill>
                <a:latin typeface="Cambria" panose="02040503050406030204" pitchFamily="18" charset="0"/>
                <a:ea typeface="Cambria" panose="02040503050406030204" pitchFamily="18" charset="0"/>
                <a:cs typeface="Cambria"/>
              </a:rPr>
              <a:t>of </a:t>
            </a:r>
            <a:r>
              <a:rPr lang="en-US" sz="2200" dirty="0">
                <a:solidFill>
                  <a:schemeClr val="tx1"/>
                </a:solidFill>
                <a:latin typeface="Cambria" panose="02040503050406030204" pitchFamily="18" charset="0"/>
                <a:ea typeface="Cambria" panose="02040503050406030204" pitchFamily="18" charset="0"/>
                <a:cs typeface="Cambria"/>
              </a:rPr>
              <a:t>a </a:t>
            </a:r>
            <a:r>
              <a:rPr lang="en-US" sz="2200" spc="-5" dirty="0">
                <a:solidFill>
                  <a:schemeClr val="tx1"/>
                </a:solidFill>
                <a:latin typeface="Cambria" panose="02040503050406030204" pitchFamily="18" charset="0"/>
                <a:ea typeface="Cambria" panose="02040503050406030204" pitchFamily="18" charset="0"/>
                <a:cs typeface="Cambria"/>
              </a:rPr>
              <a:t>good </a:t>
            </a:r>
            <a:r>
              <a:rPr lang="en-US" sz="2200" dirty="0">
                <a:solidFill>
                  <a:schemeClr val="tx1"/>
                </a:solidFill>
                <a:latin typeface="Cambria" panose="02040503050406030204" pitchFamily="18" charset="0"/>
                <a:ea typeface="Cambria" panose="02040503050406030204" pitchFamily="18" charset="0"/>
                <a:cs typeface="Cambria"/>
              </a:rPr>
              <a:t>matrix</a:t>
            </a:r>
          </a:p>
          <a:p>
            <a:pPr marL="2013585" lvl="1" indent="-172720">
              <a:spcBef>
                <a:spcPts val="600"/>
              </a:spcBef>
              <a:buClr>
                <a:srgbClr val="9E3611"/>
              </a:buClr>
              <a:buFont typeface="Arial"/>
              <a:buChar char="•"/>
              <a:tabLst>
                <a:tab pos="2014220" algn="l"/>
              </a:tabLst>
            </a:pPr>
            <a:r>
              <a:rPr lang="en-US" sz="2200" spc="-20" dirty="0">
                <a:solidFill>
                  <a:schemeClr val="tx1"/>
                </a:solidFill>
                <a:latin typeface="Cambria" panose="02040503050406030204" pitchFamily="18" charset="0"/>
                <a:ea typeface="Cambria" panose="02040503050406030204" pitchFamily="18" charset="0"/>
              </a:rPr>
              <a:t>Universal </a:t>
            </a:r>
            <a:r>
              <a:rPr lang="en-US" sz="2200" spc="-5" dirty="0">
                <a:solidFill>
                  <a:schemeClr val="tx1"/>
                </a:solidFill>
                <a:latin typeface="Cambria" panose="02040503050406030204" pitchFamily="18" charset="0"/>
                <a:ea typeface="Cambria" panose="02040503050406030204" pitchFamily="18" charset="0"/>
              </a:rPr>
              <a:t>Matrix </a:t>
            </a:r>
            <a:r>
              <a:rPr lang="en-US" sz="2200" spc="-25" dirty="0">
                <a:solidFill>
                  <a:schemeClr val="tx1"/>
                </a:solidFill>
                <a:latin typeface="Cambria" panose="02040503050406030204" pitchFamily="18" charset="0"/>
                <a:ea typeface="Cambria" panose="02040503050406030204" pitchFamily="18" charset="0"/>
              </a:rPr>
              <a:t>(</a:t>
            </a:r>
            <a:r>
              <a:rPr lang="en-US" sz="2200" spc="-25" dirty="0" err="1">
                <a:solidFill>
                  <a:schemeClr val="tx1"/>
                </a:solidFill>
                <a:latin typeface="Cambria" panose="02040503050406030204" pitchFamily="18" charset="0"/>
                <a:ea typeface="Cambria" panose="02040503050406030204" pitchFamily="18" charset="0"/>
              </a:rPr>
              <a:t>Tofflemire</a:t>
            </a:r>
            <a:r>
              <a:rPr lang="en-US" sz="2200" spc="-25" dirty="0">
                <a:solidFill>
                  <a:schemeClr val="tx1"/>
                </a:solidFill>
                <a:latin typeface="Cambria" panose="02040503050406030204" pitchFamily="18" charset="0"/>
                <a:ea typeface="Cambria" panose="02040503050406030204" pitchFamily="18" charset="0"/>
              </a:rPr>
              <a:t> </a:t>
            </a:r>
            <a:r>
              <a:rPr lang="en-US" sz="2200" spc="-5" dirty="0">
                <a:solidFill>
                  <a:schemeClr val="tx1"/>
                </a:solidFill>
                <a:latin typeface="Cambria" panose="02040503050406030204" pitchFamily="18" charset="0"/>
                <a:ea typeface="Cambria" panose="02040503050406030204" pitchFamily="18" charset="0"/>
              </a:rPr>
              <a:t>matrix)</a:t>
            </a:r>
          </a:p>
          <a:p>
            <a:pPr marL="2013585" lvl="1" indent="-172720">
              <a:spcBef>
                <a:spcPts val="600"/>
              </a:spcBef>
              <a:buClr>
                <a:srgbClr val="9E3611"/>
              </a:buClr>
              <a:buFont typeface="Arial"/>
              <a:buChar char="•"/>
              <a:tabLst>
                <a:tab pos="2014220" algn="l"/>
              </a:tabLst>
            </a:pPr>
            <a:r>
              <a:rPr lang="en-US" sz="2200" spc="-20" dirty="0">
                <a:solidFill>
                  <a:schemeClr val="tx1"/>
                </a:solidFill>
                <a:latin typeface="Cambria" panose="02040503050406030204" pitchFamily="18" charset="0"/>
                <a:ea typeface="Cambria" panose="02040503050406030204" pitchFamily="18" charset="0"/>
              </a:rPr>
              <a:t>Ivory </a:t>
            </a:r>
            <a:r>
              <a:rPr lang="en-US" sz="2200" spc="-5" dirty="0">
                <a:solidFill>
                  <a:schemeClr val="tx1"/>
                </a:solidFill>
                <a:latin typeface="Cambria" panose="02040503050406030204" pitchFamily="18" charset="0"/>
                <a:ea typeface="Cambria" panose="02040503050406030204" pitchFamily="18" charset="0"/>
              </a:rPr>
              <a:t>Matrix</a:t>
            </a:r>
            <a:r>
              <a:rPr lang="en-US" sz="2200" spc="-55" dirty="0">
                <a:solidFill>
                  <a:schemeClr val="tx1"/>
                </a:solidFill>
                <a:latin typeface="Cambria" panose="02040503050406030204" pitchFamily="18" charset="0"/>
                <a:ea typeface="Cambria" panose="02040503050406030204" pitchFamily="18" charset="0"/>
              </a:rPr>
              <a:t> </a:t>
            </a:r>
            <a:r>
              <a:rPr lang="en-US" sz="2200" spc="-10" dirty="0">
                <a:solidFill>
                  <a:schemeClr val="tx1"/>
                </a:solidFill>
                <a:latin typeface="Cambria" panose="02040503050406030204" pitchFamily="18" charset="0"/>
                <a:ea typeface="Cambria" panose="02040503050406030204" pitchFamily="18" charset="0"/>
              </a:rPr>
              <a:t>No.1</a:t>
            </a:r>
            <a:endParaRPr lang="en-US" sz="2200" spc="-5" dirty="0">
              <a:solidFill>
                <a:schemeClr val="tx1"/>
              </a:solidFill>
              <a:latin typeface="Cambria" panose="02040503050406030204" pitchFamily="18" charset="0"/>
              <a:ea typeface="Cambria" panose="02040503050406030204" pitchFamily="18" charset="0"/>
            </a:endParaRPr>
          </a:p>
          <a:p>
            <a:pPr marL="2013585" lvl="1" indent="-172720">
              <a:spcBef>
                <a:spcPts val="600"/>
              </a:spcBef>
              <a:buClr>
                <a:srgbClr val="9E3611"/>
              </a:buClr>
              <a:buFont typeface="Arial"/>
              <a:buChar char="•"/>
              <a:tabLst>
                <a:tab pos="2014220" algn="l"/>
              </a:tabLst>
            </a:pPr>
            <a:r>
              <a:rPr lang="en-US" sz="2200" spc="-20" dirty="0">
                <a:solidFill>
                  <a:schemeClr val="tx1"/>
                </a:solidFill>
                <a:latin typeface="Cambria" panose="02040503050406030204" pitchFamily="18" charset="0"/>
                <a:ea typeface="Cambria" panose="02040503050406030204" pitchFamily="18" charset="0"/>
              </a:rPr>
              <a:t>Ivory </a:t>
            </a:r>
            <a:r>
              <a:rPr lang="en-US" sz="2200" spc="-5" dirty="0">
                <a:solidFill>
                  <a:schemeClr val="tx1"/>
                </a:solidFill>
                <a:latin typeface="Cambria" panose="02040503050406030204" pitchFamily="18" charset="0"/>
                <a:ea typeface="Cambria" panose="02040503050406030204" pitchFamily="18" charset="0"/>
              </a:rPr>
              <a:t>Matrix </a:t>
            </a:r>
            <a:r>
              <a:rPr lang="en-US" sz="2200" spc="-15" dirty="0">
                <a:solidFill>
                  <a:schemeClr val="tx1"/>
                </a:solidFill>
                <a:latin typeface="Cambria" panose="02040503050406030204" pitchFamily="18" charset="0"/>
                <a:ea typeface="Cambria" panose="02040503050406030204" pitchFamily="18" charset="0"/>
              </a:rPr>
              <a:t>No.</a:t>
            </a:r>
            <a:r>
              <a:rPr lang="en-US" sz="2200" spc="-45" dirty="0">
                <a:solidFill>
                  <a:schemeClr val="tx1"/>
                </a:solidFill>
                <a:latin typeface="Cambria" panose="02040503050406030204" pitchFamily="18" charset="0"/>
                <a:ea typeface="Cambria" panose="02040503050406030204" pitchFamily="18" charset="0"/>
              </a:rPr>
              <a:t> </a:t>
            </a:r>
            <a:r>
              <a:rPr lang="en-US" sz="2200" spc="-5" dirty="0">
                <a:solidFill>
                  <a:schemeClr val="tx1"/>
                </a:solidFill>
                <a:latin typeface="Cambria" panose="02040503050406030204" pitchFamily="18" charset="0"/>
                <a:ea typeface="Cambria" panose="02040503050406030204" pitchFamily="18" charset="0"/>
              </a:rPr>
              <a:t>8</a:t>
            </a:r>
          </a:p>
          <a:p>
            <a:pPr marL="2013585" lvl="1" indent="-172720">
              <a:spcBef>
                <a:spcPts val="600"/>
              </a:spcBef>
              <a:buClr>
                <a:srgbClr val="9E3611"/>
              </a:buClr>
              <a:buFont typeface="Arial"/>
              <a:buChar char="•"/>
              <a:tabLst>
                <a:tab pos="2014220" algn="l"/>
              </a:tabLst>
            </a:pPr>
            <a:r>
              <a:rPr lang="en-US" sz="2200" spc="-5" dirty="0">
                <a:solidFill>
                  <a:schemeClr val="tx1"/>
                </a:solidFill>
                <a:latin typeface="Cambria" panose="02040503050406030204" pitchFamily="18" charset="0"/>
                <a:ea typeface="Cambria" panose="02040503050406030204" pitchFamily="18" charset="0"/>
              </a:rPr>
              <a:t>Black’s</a:t>
            </a:r>
            <a:r>
              <a:rPr lang="en-US" sz="2200" spc="-30" dirty="0">
                <a:solidFill>
                  <a:schemeClr val="tx1"/>
                </a:solidFill>
                <a:latin typeface="Cambria" panose="02040503050406030204" pitchFamily="18" charset="0"/>
                <a:ea typeface="Cambria" panose="02040503050406030204" pitchFamily="18" charset="0"/>
              </a:rPr>
              <a:t> </a:t>
            </a:r>
            <a:r>
              <a:rPr lang="en-US" sz="2200" spc="-10" dirty="0">
                <a:solidFill>
                  <a:schemeClr val="tx1"/>
                </a:solidFill>
                <a:latin typeface="Cambria" panose="02040503050406030204" pitchFamily="18" charset="0"/>
                <a:ea typeface="Cambria" panose="02040503050406030204" pitchFamily="18" charset="0"/>
              </a:rPr>
              <a:t>matrices</a:t>
            </a:r>
            <a:endParaRPr lang="en-US" sz="2200" spc="-5" dirty="0">
              <a:solidFill>
                <a:schemeClr val="tx1"/>
              </a:solidFill>
              <a:latin typeface="Cambria" panose="02040503050406030204" pitchFamily="18" charset="0"/>
              <a:ea typeface="Cambria" panose="02040503050406030204" pitchFamily="18" charset="0"/>
            </a:endParaRPr>
          </a:p>
          <a:p>
            <a:pPr marL="2013585" lvl="1" indent="-172720">
              <a:spcBef>
                <a:spcPts val="600"/>
              </a:spcBef>
              <a:buClr>
                <a:srgbClr val="9E3611"/>
              </a:buClr>
              <a:buFont typeface="Arial"/>
              <a:buChar char="•"/>
              <a:tabLst>
                <a:tab pos="2014220" algn="l"/>
              </a:tabLst>
            </a:pPr>
            <a:r>
              <a:rPr lang="en-US" sz="2200" spc="-10" dirty="0">
                <a:solidFill>
                  <a:schemeClr val="tx1"/>
                </a:solidFill>
                <a:latin typeface="Cambria" panose="02040503050406030204" pitchFamily="18" charset="0"/>
                <a:ea typeface="Cambria" panose="02040503050406030204" pitchFamily="18" charset="0"/>
              </a:rPr>
              <a:t>Copper </a:t>
            </a:r>
            <a:r>
              <a:rPr lang="en-US" sz="2200" spc="-5" dirty="0">
                <a:solidFill>
                  <a:schemeClr val="tx1"/>
                </a:solidFill>
                <a:latin typeface="Cambria" panose="02040503050406030204" pitchFamily="18" charset="0"/>
                <a:ea typeface="Cambria" panose="02040503050406030204" pitchFamily="18" charset="0"/>
              </a:rPr>
              <a:t>Band Matrix / Soldered</a:t>
            </a:r>
            <a:r>
              <a:rPr lang="en-US" sz="2200" spc="-25" dirty="0">
                <a:solidFill>
                  <a:schemeClr val="tx1"/>
                </a:solidFill>
                <a:latin typeface="Cambria" panose="02040503050406030204" pitchFamily="18" charset="0"/>
                <a:ea typeface="Cambria" panose="02040503050406030204" pitchFamily="18" charset="0"/>
              </a:rPr>
              <a:t> </a:t>
            </a:r>
            <a:r>
              <a:rPr lang="en-US" sz="2200" spc="-5" dirty="0">
                <a:solidFill>
                  <a:schemeClr val="tx1"/>
                </a:solidFill>
                <a:latin typeface="Cambria" panose="02040503050406030204" pitchFamily="18" charset="0"/>
                <a:ea typeface="Cambria" panose="02040503050406030204" pitchFamily="18" charset="0"/>
              </a:rPr>
              <a:t>Band</a:t>
            </a:r>
            <a:endParaRPr lang="en-US" sz="2200" dirty="0">
              <a:solidFill>
                <a:schemeClr val="tx1"/>
              </a:solidFill>
              <a:latin typeface="Cambria" panose="02040503050406030204" pitchFamily="18" charset="0"/>
              <a:ea typeface="Cambria" panose="02040503050406030204" pitchFamily="18" charset="0"/>
              <a:cs typeface="Cambria"/>
            </a:endParaRPr>
          </a:p>
          <a:p>
            <a:pPr>
              <a:spcBef>
                <a:spcPts val="55"/>
              </a:spcBef>
            </a:pPr>
            <a:endParaRPr lang="en-US" sz="2200" dirty="0">
              <a:latin typeface="Times New Roman"/>
              <a:cs typeface="Times New Roman"/>
            </a:endParaRPr>
          </a:p>
        </p:txBody>
      </p:sp>
      <p:sp>
        <p:nvSpPr>
          <p:cNvPr id="2" name="Slide Number Placeholder 1"/>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6</a:t>
            </a:fld>
            <a:endParaRPr lang="en-US" dirty="0"/>
          </a:p>
        </p:txBody>
      </p:sp>
    </p:spTree>
    <p:extLst>
      <p:ext uri="{BB962C8B-B14F-4D97-AF65-F5344CB8AC3E}">
        <p14:creationId xmlns:p14="http://schemas.microsoft.com/office/powerpoint/2010/main" xmlns="" val="2500932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24200" y="76200"/>
            <a:ext cx="7967347" cy="6647974"/>
          </a:xfrm>
        </p:spPr>
        <p:txBody>
          <a:bodyPr/>
          <a:lstStyle/>
          <a:p>
            <a:pPr marL="1485900" indent="-342900">
              <a:buFont typeface="Arial" panose="020B0604020202020204" pitchFamily="34" charset="0"/>
              <a:buChar char="•"/>
            </a:pPr>
            <a:r>
              <a:rPr lang="en-US" sz="2200" spc="-10" dirty="0">
                <a:solidFill>
                  <a:schemeClr val="tx1"/>
                </a:solidFill>
                <a:latin typeface="Cambria" panose="02040503050406030204" pitchFamily="18" charset="0"/>
                <a:ea typeface="Cambria" panose="02040503050406030204" pitchFamily="18" charset="0"/>
              </a:rPr>
              <a:t>Anatomical</a:t>
            </a:r>
            <a:r>
              <a:rPr lang="en-US" sz="2200" spc="-55" dirty="0">
                <a:solidFill>
                  <a:schemeClr val="tx1"/>
                </a:solidFill>
                <a:latin typeface="Cambria" panose="02040503050406030204" pitchFamily="18" charset="0"/>
                <a:ea typeface="Cambria" panose="02040503050406030204" pitchFamily="18" charset="0"/>
              </a:rPr>
              <a:t> </a:t>
            </a:r>
            <a:r>
              <a:rPr lang="en-US" sz="2200" spc="-5" dirty="0">
                <a:solidFill>
                  <a:schemeClr val="tx1"/>
                </a:solidFill>
                <a:latin typeface="Cambria" panose="02040503050406030204" pitchFamily="18" charset="0"/>
                <a:ea typeface="Cambria" panose="02040503050406030204" pitchFamily="18" charset="0"/>
              </a:rPr>
              <a:t>Matrix</a:t>
            </a:r>
          </a:p>
          <a:p>
            <a:pPr marL="1485900" indent="-342900">
              <a:buFont typeface="Arial" panose="020B0604020202020204" pitchFamily="34" charset="0"/>
              <a:buChar char="•"/>
            </a:pPr>
            <a:r>
              <a:rPr lang="en-US" sz="2200" spc="-15" dirty="0">
                <a:solidFill>
                  <a:schemeClr val="tx1"/>
                </a:solidFill>
                <a:latin typeface="Cambria" panose="02040503050406030204" pitchFamily="18" charset="0"/>
                <a:ea typeface="Cambria" panose="02040503050406030204" pitchFamily="18" charset="0"/>
              </a:rPr>
              <a:t>Roll </a:t>
            </a:r>
            <a:r>
              <a:rPr lang="en-US" sz="2200" spc="-5" dirty="0">
                <a:solidFill>
                  <a:schemeClr val="tx1"/>
                </a:solidFill>
                <a:latin typeface="Cambria" panose="02040503050406030204" pitchFamily="18" charset="0"/>
                <a:ea typeface="Cambria" panose="02040503050406030204" pitchFamily="18" charset="0"/>
              </a:rPr>
              <a:t>in band matrix (</a:t>
            </a:r>
            <a:r>
              <a:rPr lang="en-US" sz="2200" spc="-50" dirty="0">
                <a:solidFill>
                  <a:schemeClr val="tx1"/>
                </a:solidFill>
                <a:latin typeface="Cambria" panose="02040503050406030204" pitchFamily="18" charset="0"/>
                <a:ea typeface="Cambria" panose="02040503050406030204" pitchFamily="18" charset="0"/>
              </a:rPr>
              <a:t> </a:t>
            </a:r>
            <a:r>
              <a:rPr lang="en-US" sz="2200" spc="-15" dirty="0" err="1">
                <a:solidFill>
                  <a:schemeClr val="tx1"/>
                </a:solidFill>
                <a:latin typeface="Cambria" panose="02040503050406030204" pitchFamily="18" charset="0"/>
                <a:ea typeface="Cambria" panose="02040503050406030204" pitchFamily="18" charset="0"/>
              </a:rPr>
              <a:t>Automatrix</a:t>
            </a:r>
            <a:r>
              <a:rPr lang="en-US" sz="2200" spc="-15" dirty="0">
                <a:solidFill>
                  <a:schemeClr val="tx1"/>
                </a:solidFill>
                <a:latin typeface="Cambria" panose="02040503050406030204" pitchFamily="18" charset="0"/>
                <a:ea typeface="Cambria" panose="02040503050406030204" pitchFamily="18" charset="0"/>
              </a:rPr>
              <a:t>)</a:t>
            </a:r>
          </a:p>
          <a:p>
            <a:pPr marL="1485900" indent="-342900">
              <a:buFont typeface="Arial" panose="020B0604020202020204" pitchFamily="34" charset="0"/>
              <a:buChar char="•"/>
            </a:pPr>
            <a:r>
              <a:rPr lang="en-US" sz="2200" spc="-5" dirty="0">
                <a:solidFill>
                  <a:schemeClr val="tx1"/>
                </a:solidFill>
                <a:latin typeface="Cambria" panose="02040503050406030204" pitchFamily="18" charset="0"/>
                <a:ea typeface="Cambria" panose="02040503050406030204" pitchFamily="18" charset="0"/>
              </a:rPr>
              <a:t>S-shaped Matrix</a:t>
            </a:r>
            <a:r>
              <a:rPr lang="en-US" sz="2200" spc="-75" dirty="0">
                <a:solidFill>
                  <a:schemeClr val="tx1"/>
                </a:solidFill>
                <a:latin typeface="Cambria" panose="02040503050406030204" pitchFamily="18" charset="0"/>
                <a:ea typeface="Cambria" panose="02040503050406030204" pitchFamily="18" charset="0"/>
              </a:rPr>
              <a:t> </a:t>
            </a:r>
            <a:r>
              <a:rPr lang="en-US" sz="2200" spc="-5" dirty="0">
                <a:solidFill>
                  <a:schemeClr val="tx1"/>
                </a:solidFill>
                <a:latin typeface="Cambria" panose="02040503050406030204" pitchFamily="18" charset="0"/>
                <a:ea typeface="Cambria" panose="02040503050406030204" pitchFamily="18" charset="0"/>
              </a:rPr>
              <a:t>Band</a:t>
            </a:r>
          </a:p>
          <a:p>
            <a:pPr marL="1485900" indent="-342900">
              <a:buFont typeface="Arial" panose="020B0604020202020204" pitchFamily="34" charset="0"/>
              <a:buChar char="•"/>
            </a:pPr>
            <a:r>
              <a:rPr lang="en-US" sz="2200" spc="-5" dirty="0">
                <a:solidFill>
                  <a:schemeClr val="tx1"/>
                </a:solidFill>
                <a:latin typeface="Cambria" panose="02040503050406030204" pitchFamily="18" charset="0"/>
                <a:ea typeface="Cambria" panose="02040503050406030204" pitchFamily="18" charset="0"/>
              </a:rPr>
              <a:t>T-shaped</a:t>
            </a:r>
            <a:r>
              <a:rPr lang="en-US" sz="2200" spc="-65" dirty="0">
                <a:solidFill>
                  <a:schemeClr val="tx1"/>
                </a:solidFill>
                <a:latin typeface="Cambria" panose="02040503050406030204" pitchFamily="18" charset="0"/>
                <a:ea typeface="Cambria" panose="02040503050406030204" pitchFamily="18" charset="0"/>
              </a:rPr>
              <a:t> </a:t>
            </a:r>
            <a:r>
              <a:rPr lang="en-US" sz="2200" spc="-5" dirty="0">
                <a:solidFill>
                  <a:schemeClr val="tx1"/>
                </a:solidFill>
                <a:latin typeface="Cambria" panose="02040503050406030204" pitchFamily="18" charset="0"/>
                <a:ea typeface="Cambria" panose="02040503050406030204" pitchFamily="18" charset="0"/>
              </a:rPr>
              <a:t>matrix</a:t>
            </a:r>
          </a:p>
          <a:p>
            <a:pPr marL="1485900" indent="-342900">
              <a:buFont typeface="Arial" panose="020B0604020202020204" pitchFamily="34" charset="0"/>
              <a:buChar char="•"/>
            </a:pPr>
            <a:r>
              <a:rPr lang="en-US" sz="2200" spc="-15" dirty="0">
                <a:solidFill>
                  <a:schemeClr val="tx1"/>
                </a:solidFill>
                <a:latin typeface="Cambria" panose="02040503050406030204" pitchFamily="18" charset="0"/>
                <a:ea typeface="Cambria" panose="02040503050406030204" pitchFamily="18" charset="0"/>
              </a:rPr>
              <a:t>Mylar</a:t>
            </a:r>
            <a:r>
              <a:rPr lang="en-US" sz="2200" spc="-55" dirty="0">
                <a:solidFill>
                  <a:schemeClr val="tx1"/>
                </a:solidFill>
                <a:latin typeface="Cambria" panose="02040503050406030204" pitchFamily="18" charset="0"/>
                <a:ea typeface="Cambria" panose="02040503050406030204" pitchFamily="18" charset="0"/>
              </a:rPr>
              <a:t> </a:t>
            </a:r>
            <a:r>
              <a:rPr lang="en-US" sz="2200" spc="-5" dirty="0">
                <a:solidFill>
                  <a:schemeClr val="tx1"/>
                </a:solidFill>
                <a:latin typeface="Cambria" panose="02040503050406030204" pitchFamily="18" charset="0"/>
                <a:ea typeface="Cambria" panose="02040503050406030204" pitchFamily="18" charset="0"/>
              </a:rPr>
              <a:t>Strips</a:t>
            </a:r>
          </a:p>
          <a:p>
            <a:pPr marL="1485900" indent="-342900">
              <a:buFont typeface="Arial" panose="020B0604020202020204" pitchFamily="34" charset="0"/>
              <a:buChar char="•"/>
            </a:pPr>
            <a:r>
              <a:rPr lang="pt-BR" sz="2200" spc="-10" dirty="0">
                <a:solidFill>
                  <a:schemeClr val="tx1"/>
                </a:solidFill>
                <a:latin typeface="Cambria" panose="02040503050406030204" pitchFamily="18" charset="0"/>
                <a:ea typeface="Cambria" panose="02040503050406030204" pitchFamily="18" charset="0"/>
              </a:rPr>
              <a:t>Aluminium </a:t>
            </a:r>
            <a:r>
              <a:rPr lang="pt-BR" sz="2200" spc="-40" dirty="0">
                <a:solidFill>
                  <a:schemeClr val="tx1"/>
                </a:solidFill>
                <a:latin typeface="Cambria" panose="02040503050406030204" pitchFamily="18" charset="0"/>
                <a:ea typeface="Cambria" panose="02040503050406030204" pitchFamily="18" charset="0"/>
              </a:rPr>
              <a:t>Foil </a:t>
            </a:r>
            <a:r>
              <a:rPr lang="pt-BR" sz="2200" spc="-5" dirty="0">
                <a:solidFill>
                  <a:schemeClr val="tx1"/>
                </a:solidFill>
                <a:latin typeface="Cambria" panose="02040503050406030204" pitchFamily="18" charset="0"/>
                <a:ea typeface="Cambria" panose="02040503050406030204" pitchFamily="18" charset="0"/>
              </a:rPr>
              <a:t>Incisal Corner Matrix</a:t>
            </a:r>
          </a:p>
          <a:p>
            <a:pPr marL="1485900" indent="-342900">
              <a:buFont typeface="Arial" panose="020B0604020202020204" pitchFamily="34" charset="0"/>
              <a:buChar char="•"/>
            </a:pPr>
            <a:r>
              <a:rPr lang="en-US" sz="2200" spc="-20" dirty="0">
                <a:solidFill>
                  <a:schemeClr val="tx1"/>
                </a:solidFill>
                <a:latin typeface="Cambria" panose="02040503050406030204" pitchFamily="18" charset="0"/>
                <a:ea typeface="Cambria" panose="02040503050406030204" pitchFamily="18" charset="0"/>
              </a:rPr>
              <a:t>Transparent </a:t>
            </a:r>
            <a:r>
              <a:rPr lang="en-US" sz="2200" spc="-25" dirty="0">
                <a:solidFill>
                  <a:schemeClr val="tx1"/>
                </a:solidFill>
                <a:latin typeface="Cambria" panose="02040503050406030204" pitchFamily="18" charset="0"/>
                <a:ea typeface="Cambria" panose="02040503050406030204" pitchFamily="18" charset="0"/>
              </a:rPr>
              <a:t>Crown </a:t>
            </a:r>
            <a:r>
              <a:rPr lang="en-US" sz="2200" spc="-40" dirty="0">
                <a:solidFill>
                  <a:schemeClr val="tx1"/>
                </a:solidFill>
                <a:latin typeface="Cambria" panose="02040503050406030204" pitchFamily="18" charset="0"/>
                <a:ea typeface="Cambria" panose="02040503050406030204" pitchFamily="18" charset="0"/>
              </a:rPr>
              <a:t>Form</a:t>
            </a:r>
            <a:r>
              <a:rPr lang="en-US" sz="2200" spc="-50" dirty="0">
                <a:solidFill>
                  <a:schemeClr val="tx1"/>
                </a:solidFill>
                <a:latin typeface="Cambria" panose="02040503050406030204" pitchFamily="18" charset="0"/>
                <a:ea typeface="Cambria" panose="02040503050406030204" pitchFamily="18" charset="0"/>
              </a:rPr>
              <a:t> </a:t>
            </a:r>
            <a:r>
              <a:rPr lang="en-US" sz="2200" spc="-5" dirty="0">
                <a:solidFill>
                  <a:schemeClr val="tx1"/>
                </a:solidFill>
                <a:latin typeface="Cambria" panose="02040503050406030204" pitchFamily="18" charset="0"/>
                <a:ea typeface="Cambria" panose="02040503050406030204" pitchFamily="18" charset="0"/>
              </a:rPr>
              <a:t>Matrix</a:t>
            </a:r>
          </a:p>
          <a:p>
            <a:pPr marL="1485900" indent="-342900">
              <a:buFont typeface="Arial" panose="020B0604020202020204" pitchFamily="34" charset="0"/>
              <a:buChar char="•"/>
            </a:pPr>
            <a:r>
              <a:rPr lang="en-US" sz="2200" spc="-20" dirty="0">
                <a:solidFill>
                  <a:schemeClr val="tx1"/>
                </a:solidFill>
                <a:latin typeface="Cambria" panose="02040503050406030204" pitchFamily="18" charset="0"/>
                <a:ea typeface="Cambria" panose="02040503050406030204" pitchFamily="18" charset="0"/>
              </a:rPr>
              <a:t>Window</a:t>
            </a:r>
            <a:r>
              <a:rPr lang="en-US" sz="2200" spc="-50" dirty="0">
                <a:solidFill>
                  <a:schemeClr val="tx1"/>
                </a:solidFill>
                <a:latin typeface="Cambria" panose="02040503050406030204" pitchFamily="18" charset="0"/>
                <a:ea typeface="Cambria" panose="02040503050406030204" pitchFamily="18" charset="0"/>
              </a:rPr>
              <a:t> </a:t>
            </a:r>
            <a:r>
              <a:rPr lang="en-US" sz="2200" spc="-5" dirty="0">
                <a:solidFill>
                  <a:schemeClr val="tx1"/>
                </a:solidFill>
                <a:latin typeface="Cambria" panose="02040503050406030204" pitchFamily="18" charset="0"/>
                <a:ea typeface="Cambria" panose="02040503050406030204" pitchFamily="18" charset="0"/>
              </a:rPr>
              <a:t>Matrix</a:t>
            </a:r>
          </a:p>
          <a:p>
            <a:pPr marL="1485900" indent="-342900">
              <a:buFont typeface="Arial" panose="020B0604020202020204" pitchFamily="34" charset="0"/>
              <a:buChar char="•"/>
            </a:pPr>
            <a:r>
              <a:rPr lang="en-US" sz="2200" spc="-10" dirty="0">
                <a:solidFill>
                  <a:schemeClr val="tx1"/>
                </a:solidFill>
                <a:latin typeface="Cambria" panose="02040503050406030204" pitchFamily="18" charset="0"/>
                <a:ea typeface="Cambria" panose="02040503050406030204" pitchFamily="18" charset="0"/>
              </a:rPr>
              <a:t>Preformed </a:t>
            </a:r>
            <a:r>
              <a:rPr lang="en-US" sz="2200" spc="-20" dirty="0">
                <a:solidFill>
                  <a:schemeClr val="tx1"/>
                </a:solidFill>
                <a:latin typeface="Cambria" panose="02040503050406030204" pitchFamily="18" charset="0"/>
                <a:ea typeface="Cambria" panose="02040503050406030204" pitchFamily="18" charset="0"/>
              </a:rPr>
              <a:t>Transparent </a:t>
            </a:r>
            <a:r>
              <a:rPr lang="en-US" sz="2200" spc="-5" dirty="0">
                <a:solidFill>
                  <a:schemeClr val="tx1"/>
                </a:solidFill>
                <a:latin typeface="Cambria" panose="02040503050406030204" pitchFamily="18" charset="0"/>
                <a:ea typeface="Cambria" panose="02040503050406030204" pitchFamily="18" charset="0"/>
              </a:rPr>
              <a:t>Cervical</a:t>
            </a:r>
            <a:r>
              <a:rPr lang="en-US" sz="2200" spc="-70" dirty="0">
                <a:solidFill>
                  <a:schemeClr val="tx1"/>
                </a:solidFill>
                <a:latin typeface="Cambria" panose="02040503050406030204" pitchFamily="18" charset="0"/>
                <a:ea typeface="Cambria" panose="02040503050406030204" pitchFamily="18" charset="0"/>
              </a:rPr>
              <a:t> </a:t>
            </a:r>
            <a:r>
              <a:rPr lang="en-US" sz="2200" spc="-5" dirty="0">
                <a:solidFill>
                  <a:schemeClr val="tx1"/>
                </a:solidFill>
                <a:latin typeface="Cambria" panose="02040503050406030204" pitchFamily="18" charset="0"/>
                <a:ea typeface="Cambria" panose="02040503050406030204" pitchFamily="18" charset="0"/>
              </a:rPr>
              <a:t>Matrix</a:t>
            </a:r>
          </a:p>
          <a:p>
            <a:pPr marL="342900" indent="-342900">
              <a:buFont typeface="Arial" panose="020B0604020202020204" pitchFamily="34" charset="0"/>
              <a:buChar char="•"/>
            </a:pPr>
            <a:r>
              <a:rPr lang="en-US" sz="2200" dirty="0">
                <a:solidFill>
                  <a:schemeClr val="tx1"/>
                </a:solidFill>
                <a:latin typeface="Cambria" panose="02040503050406030204" pitchFamily="18" charset="0"/>
                <a:ea typeface="Cambria" panose="02040503050406030204" pitchFamily="18" charset="0"/>
              </a:rPr>
              <a:t>Recent Advances</a:t>
            </a:r>
          </a:p>
          <a:p>
            <a:pPr marL="1485900" indent="-342900">
              <a:buFont typeface="Arial" panose="020B0604020202020204" pitchFamily="34" charset="0"/>
              <a:buChar char="•"/>
            </a:pPr>
            <a:r>
              <a:rPr lang="en-US" sz="2200" spc="-5" dirty="0">
                <a:solidFill>
                  <a:schemeClr val="tx1"/>
                </a:solidFill>
                <a:latin typeface="Cambria" panose="02040503050406030204" pitchFamily="18" charset="0"/>
                <a:ea typeface="Cambria" panose="02040503050406030204" pitchFamily="18" charset="0"/>
              </a:rPr>
              <a:t>Contact </a:t>
            </a:r>
            <a:r>
              <a:rPr lang="en-US" sz="2200" spc="-25" dirty="0">
                <a:solidFill>
                  <a:schemeClr val="tx1"/>
                </a:solidFill>
                <a:latin typeface="Cambria" panose="02040503050406030204" pitchFamily="18" charset="0"/>
                <a:ea typeface="Cambria" panose="02040503050406030204" pitchFamily="18" charset="0"/>
              </a:rPr>
              <a:t>Forming</a:t>
            </a:r>
            <a:r>
              <a:rPr lang="en-US" sz="2200" spc="-60" dirty="0">
                <a:solidFill>
                  <a:schemeClr val="tx1"/>
                </a:solidFill>
                <a:latin typeface="Cambria" panose="02040503050406030204" pitchFamily="18" charset="0"/>
                <a:ea typeface="Cambria" panose="02040503050406030204" pitchFamily="18" charset="0"/>
              </a:rPr>
              <a:t> </a:t>
            </a:r>
            <a:r>
              <a:rPr lang="en-US" sz="2200" dirty="0">
                <a:solidFill>
                  <a:schemeClr val="tx1"/>
                </a:solidFill>
                <a:latin typeface="Cambria" panose="02040503050406030204" pitchFamily="18" charset="0"/>
                <a:ea typeface="Cambria" panose="02040503050406030204" pitchFamily="18" charset="0"/>
              </a:rPr>
              <a:t>Instruments</a:t>
            </a:r>
          </a:p>
          <a:p>
            <a:pPr marL="1485900" indent="-342900">
              <a:buFont typeface="Arial" panose="020B0604020202020204" pitchFamily="34" charset="0"/>
              <a:buChar char="•"/>
            </a:pPr>
            <a:r>
              <a:rPr lang="en-US" sz="2200" spc="-5" dirty="0">
                <a:solidFill>
                  <a:schemeClr val="tx1"/>
                </a:solidFill>
                <a:latin typeface="Cambria" panose="02040503050406030204" pitchFamily="18" charset="0"/>
                <a:ea typeface="Cambria" panose="02040503050406030204" pitchFamily="18" charset="0"/>
              </a:rPr>
              <a:t>Contact</a:t>
            </a:r>
            <a:r>
              <a:rPr lang="en-US" sz="2200" spc="-65" dirty="0">
                <a:solidFill>
                  <a:schemeClr val="tx1"/>
                </a:solidFill>
                <a:latin typeface="Cambria" panose="02040503050406030204" pitchFamily="18" charset="0"/>
                <a:ea typeface="Cambria" panose="02040503050406030204" pitchFamily="18" charset="0"/>
              </a:rPr>
              <a:t> </a:t>
            </a:r>
            <a:r>
              <a:rPr lang="en-US" sz="2200" dirty="0">
                <a:solidFill>
                  <a:schemeClr val="tx1"/>
                </a:solidFill>
                <a:latin typeface="Cambria" panose="02040503050406030204" pitchFamily="18" charset="0"/>
                <a:ea typeface="Cambria" panose="02040503050406030204" pitchFamily="18" charset="0"/>
              </a:rPr>
              <a:t>Rings</a:t>
            </a:r>
          </a:p>
          <a:p>
            <a:pPr marL="2063750" indent="-342900">
              <a:buFont typeface="Arial" panose="020B0604020202020204" pitchFamily="34" charset="0"/>
              <a:buChar char="•"/>
            </a:pPr>
            <a:r>
              <a:rPr lang="en-US" sz="2200" spc="-5" dirty="0">
                <a:solidFill>
                  <a:schemeClr val="tx1"/>
                </a:solidFill>
                <a:latin typeface="Cambria" panose="02040503050406030204" pitchFamily="18" charset="0"/>
                <a:ea typeface="Cambria" panose="02040503050406030204" pitchFamily="18" charset="0"/>
              </a:rPr>
              <a:t>First </a:t>
            </a:r>
            <a:r>
              <a:rPr lang="en-US" sz="2200" spc="-10" dirty="0">
                <a:solidFill>
                  <a:schemeClr val="tx1"/>
                </a:solidFill>
                <a:latin typeface="Cambria" panose="02040503050406030204" pitchFamily="18" charset="0"/>
                <a:ea typeface="Cambria" panose="02040503050406030204" pitchFamily="18" charset="0"/>
              </a:rPr>
              <a:t>generation</a:t>
            </a:r>
            <a:r>
              <a:rPr lang="en-US" sz="2200" spc="-35" dirty="0">
                <a:solidFill>
                  <a:schemeClr val="tx1"/>
                </a:solidFill>
                <a:latin typeface="Cambria" panose="02040503050406030204" pitchFamily="18" charset="0"/>
                <a:ea typeface="Cambria" panose="02040503050406030204" pitchFamily="18" charset="0"/>
              </a:rPr>
              <a:t> </a:t>
            </a:r>
            <a:r>
              <a:rPr lang="en-US" sz="2200" spc="-15" dirty="0">
                <a:solidFill>
                  <a:schemeClr val="tx1"/>
                </a:solidFill>
                <a:latin typeface="Cambria" panose="02040503050406030204" pitchFamily="18" charset="0"/>
                <a:ea typeface="Cambria" panose="02040503050406030204" pitchFamily="18" charset="0"/>
              </a:rPr>
              <a:t>systems</a:t>
            </a:r>
            <a:endParaRPr lang="en-US" sz="2200" dirty="0">
              <a:solidFill>
                <a:schemeClr val="tx1"/>
              </a:solidFill>
              <a:latin typeface="Cambria" panose="02040503050406030204" pitchFamily="18" charset="0"/>
              <a:ea typeface="Cambria" panose="02040503050406030204" pitchFamily="18" charset="0"/>
            </a:endParaRPr>
          </a:p>
          <a:p>
            <a:pPr marL="2063750" indent="-342900">
              <a:buFont typeface="Arial" panose="020B0604020202020204" pitchFamily="34" charset="0"/>
              <a:buChar char="•"/>
            </a:pPr>
            <a:r>
              <a:rPr lang="en-US" sz="2200" spc="-5" dirty="0">
                <a:solidFill>
                  <a:schemeClr val="tx1"/>
                </a:solidFill>
                <a:latin typeface="Cambria" panose="02040503050406030204" pitchFamily="18" charset="0"/>
                <a:ea typeface="Cambria" panose="02040503050406030204" pitchFamily="18" charset="0"/>
                <a:cs typeface="Times New Roman"/>
              </a:rPr>
              <a:t>Second </a:t>
            </a:r>
            <a:r>
              <a:rPr lang="en-US" sz="2200" dirty="0">
                <a:solidFill>
                  <a:schemeClr val="tx1"/>
                </a:solidFill>
                <a:latin typeface="Cambria" panose="02040503050406030204" pitchFamily="18" charset="0"/>
                <a:ea typeface="Cambria" panose="02040503050406030204" pitchFamily="18" charset="0"/>
                <a:cs typeface="Times New Roman"/>
              </a:rPr>
              <a:t>- </a:t>
            </a:r>
            <a:r>
              <a:rPr lang="en-US" sz="2200" spc="-5" dirty="0">
                <a:solidFill>
                  <a:schemeClr val="tx1"/>
                </a:solidFill>
                <a:latin typeface="Cambria" panose="02040503050406030204" pitchFamily="18" charset="0"/>
                <a:ea typeface="Cambria" panose="02040503050406030204" pitchFamily="18" charset="0"/>
                <a:cs typeface="Times New Roman"/>
              </a:rPr>
              <a:t>Generation</a:t>
            </a:r>
            <a:r>
              <a:rPr lang="en-US" sz="2200" spc="-50" dirty="0">
                <a:solidFill>
                  <a:schemeClr val="tx1"/>
                </a:solidFill>
                <a:latin typeface="Cambria" panose="02040503050406030204" pitchFamily="18" charset="0"/>
                <a:ea typeface="Cambria" panose="02040503050406030204" pitchFamily="18" charset="0"/>
                <a:cs typeface="Times New Roman"/>
              </a:rPr>
              <a:t> </a:t>
            </a:r>
            <a:r>
              <a:rPr lang="en-US" sz="2200" spc="-5" dirty="0">
                <a:solidFill>
                  <a:schemeClr val="tx1"/>
                </a:solidFill>
                <a:latin typeface="Cambria" panose="02040503050406030204" pitchFamily="18" charset="0"/>
                <a:ea typeface="Cambria" panose="02040503050406030204" pitchFamily="18" charset="0"/>
                <a:cs typeface="Times New Roman"/>
              </a:rPr>
              <a:t>Rings</a:t>
            </a:r>
          </a:p>
          <a:p>
            <a:pPr marL="2063750" indent="-342900">
              <a:buFont typeface="Arial" panose="020B0604020202020204" pitchFamily="34" charset="0"/>
              <a:buChar char="•"/>
            </a:pPr>
            <a:r>
              <a:rPr lang="en-US" sz="2000" dirty="0" err="1">
                <a:solidFill>
                  <a:schemeClr val="tx1"/>
                </a:solidFill>
              </a:rPr>
              <a:t>Metafix</a:t>
            </a:r>
            <a:r>
              <a:rPr lang="en-US" sz="2000" dirty="0">
                <a:solidFill>
                  <a:schemeClr val="tx1"/>
                </a:solidFill>
              </a:rPr>
              <a:t> Matrix System</a:t>
            </a:r>
            <a:endParaRPr lang="en-US" sz="2200" spc="-35" dirty="0">
              <a:solidFill>
                <a:schemeClr val="tx1"/>
              </a:solidFill>
              <a:latin typeface="Cambria" panose="02040503050406030204" pitchFamily="18" charset="0"/>
              <a:ea typeface="Cambria" panose="02040503050406030204" pitchFamily="18" charset="0"/>
            </a:endParaRPr>
          </a:p>
          <a:p>
            <a:pPr marL="2063750" indent="-342900">
              <a:buFont typeface="Arial" panose="020B0604020202020204" pitchFamily="34" charset="0"/>
              <a:buChar char="•"/>
            </a:pPr>
            <a:r>
              <a:rPr lang="en-US" sz="2000" dirty="0" err="1">
                <a:solidFill>
                  <a:schemeClr val="tx1"/>
                </a:solidFill>
              </a:rPr>
              <a:t>Bioclear</a:t>
            </a:r>
            <a:r>
              <a:rPr lang="en-US" sz="2000" dirty="0">
                <a:solidFill>
                  <a:schemeClr val="tx1"/>
                </a:solidFill>
              </a:rPr>
              <a:t> Matrix system</a:t>
            </a:r>
          </a:p>
          <a:p>
            <a:pPr marL="2063750" indent="-342900">
              <a:buFont typeface="Arial" panose="020B0604020202020204" pitchFamily="34" charset="0"/>
              <a:buChar char="•"/>
            </a:pPr>
            <a:r>
              <a:rPr lang="en-US" sz="2000" spc="-30" dirty="0">
                <a:solidFill>
                  <a:schemeClr val="tx1"/>
                </a:solidFill>
                <a:latin typeface="Cambria" panose="02040503050406030204" pitchFamily="18" charset="0"/>
                <a:ea typeface="Cambria" panose="02040503050406030204" pitchFamily="18" charset="0"/>
              </a:rPr>
              <a:t>Fender</a:t>
            </a:r>
            <a:r>
              <a:rPr lang="en-US" sz="2000" spc="-70" dirty="0">
                <a:solidFill>
                  <a:schemeClr val="tx1"/>
                </a:solidFill>
                <a:latin typeface="Cambria" panose="02040503050406030204" pitchFamily="18" charset="0"/>
                <a:ea typeface="Cambria" panose="02040503050406030204" pitchFamily="18" charset="0"/>
              </a:rPr>
              <a:t> </a:t>
            </a:r>
            <a:r>
              <a:rPr lang="en-US" sz="2000" spc="-35" dirty="0">
                <a:solidFill>
                  <a:schemeClr val="tx1"/>
                </a:solidFill>
                <a:latin typeface="Cambria" panose="02040503050406030204" pitchFamily="18" charset="0"/>
                <a:ea typeface="Cambria" panose="02040503050406030204" pitchFamily="18" charset="0"/>
              </a:rPr>
              <a:t>Wedges</a:t>
            </a:r>
          </a:p>
          <a:p>
            <a:pPr marL="2063750" indent="-342900">
              <a:buFont typeface="Arial" panose="020B0604020202020204" pitchFamily="34" charset="0"/>
              <a:buChar char="•"/>
            </a:pPr>
            <a:r>
              <a:rPr lang="en-US" sz="2000" dirty="0">
                <a:solidFill>
                  <a:schemeClr val="tx1"/>
                </a:solidFill>
              </a:rPr>
              <a:t>Slick Bands</a:t>
            </a:r>
            <a:endParaRPr lang="en-US" sz="2200" spc="-35" dirty="0">
              <a:solidFill>
                <a:schemeClr val="tx1"/>
              </a:solidFill>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en-US" sz="2200" spc="-35" dirty="0">
                <a:solidFill>
                  <a:schemeClr val="tx1"/>
                </a:solidFill>
                <a:latin typeface="Cambria" panose="02040503050406030204" pitchFamily="18" charset="0"/>
                <a:ea typeface="Cambria" panose="02040503050406030204" pitchFamily="18" charset="0"/>
              </a:rPr>
              <a:t>Conclusion </a:t>
            </a:r>
          </a:p>
          <a:p>
            <a:pPr marL="342900" indent="-342900">
              <a:buFont typeface="Arial" panose="020B0604020202020204" pitchFamily="34" charset="0"/>
              <a:buChar char="•"/>
            </a:pPr>
            <a:r>
              <a:rPr lang="en-US" sz="2200" spc="-35" dirty="0">
                <a:solidFill>
                  <a:schemeClr val="tx1"/>
                </a:solidFill>
                <a:latin typeface="Cambria" panose="02040503050406030204" pitchFamily="18" charset="0"/>
                <a:ea typeface="Cambria" panose="02040503050406030204" pitchFamily="18" charset="0"/>
              </a:rPr>
              <a:t>References </a:t>
            </a:r>
            <a:endParaRPr lang="en-US" sz="2200" dirty="0">
              <a:solidFill>
                <a:schemeClr val="tx1"/>
              </a:solidFill>
              <a:latin typeface="Cambria" panose="02040503050406030204" pitchFamily="18" charset="0"/>
              <a:ea typeface="Cambria" panose="02040503050406030204" pitchFamily="18" charset="0"/>
            </a:endParaRPr>
          </a:p>
        </p:txBody>
      </p:sp>
      <p:sp>
        <p:nvSpPr>
          <p:cNvPr id="2" name="Slide Number Placeholder 1"/>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7</a:t>
            </a:fld>
            <a:endParaRPr lang="en-US" dirty="0"/>
          </a:p>
        </p:txBody>
      </p:sp>
    </p:spTree>
    <p:extLst>
      <p:ext uri="{BB962C8B-B14F-4D97-AF65-F5344CB8AC3E}">
        <p14:creationId xmlns:p14="http://schemas.microsoft.com/office/powerpoint/2010/main" xmlns="" val="763123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3549" y="415672"/>
            <a:ext cx="1511935" cy="452120"/>
          </a:xfrm>
          <a:prstGeom prst="rect">
            <a:avLst/>
          </a:prstGeom>
        </p:spPr>
        <p:txBody>
          <a:bodyPr vert="horz" wrap="square" lIns="0" tIns="12065" rIns="0" bIns="0" rtlCol="0">
            <a:spAutoFit/>
          </a:bodyPr>
          <a:lstStyle/>
          <a:p>
            <a:pPr marL="12700">
              <a:lnSpc>
                <a:spcPct val="100000"/>
              </a:lnSpc>
              <a:spcBef>
                <a:spcPts val="95"/>
              </a:spcBef>
            </a:pPr>
            <a:r>
              <a:rPr sz="2800" spc="-15" dirty="0">
                <a:solidFill>
                  <a:srgbClr val="8B7B57"/>
                </a:solidFill>
              </a:rPr>
              <a:t>Contours</a:t>
            </a:r>
            <a:endParaRPr sz="2800"/>
          </a:p>
        </p:txBody>
      </p:sp>
      <p:sp>
        <p:nvSpPr>
          <p:cNvPr id="5" name="object 5"/>
          <p:cNvSpPr txBox="1"/>
          <p:nvPr/>
        </p:nvSpPr>
        <p:spPr>
          <a:xfrm>
            <a:off x="11665334" y="6500674"/>
            <a:ext cx="238125" cy="203835"/>
          </a:xfrm>
          <a:prstGeom prst="rect">
            <a:avLst/>
          </a:prstGeom>
        </p:spPr>
        <p:txBody>
          <a:bodyPr vert="horz" wrap="square" lIns="0" tIns="0" rIns="0" bIns="0" rtlCol="0">
            <a:spAutoFit/>
          </a:bodyPr>
          <a:lstStyle/>
          <a:p>
            <a:pPr marL="25400">
              <a:lnSpc>
                <a:spcPts val="1425"/>
              </a:lnSpc>
            </a:pPr>
            <a:fld id="{81D60167-4931-47E6-BA6A-407CBD079E47}" type="slidenum">
              <a:rPr sz="1400" b="1" dirty="0">
                <a:latin typeface="Corbel"/>
                <a:cs typeface="Corbel"/>
              </a:rPr>
              <a:pPr marL="25400">
                <a:lnSpc>
                  <a:spcPts val="1425"/>
                </a:lnSpc>
              </a:pPr>
              <a:t>8</a:t>
            </a:fld>
            <a:endParaRPr sz="1400">
              <a:latin typeface="Corbel"/>
              <a:cs typeface="Corbel"/>
            </a:endParaRPr>
          </a:p>
        </p:txBody>
      </p:sp>
      <p:sp>
        <p:nvSpPr>
          <p:cNvPr id="3" name="object 3"/>
          <p:cNvSpPr txBox="1"/>
          <p:nvPr/>
        </p:nvSpPr>
        <p:spPr>
          <a:xfrm>
            <a:off x="1753552" y="1436687"/>
            <a:ext cx="9860280" cy="756920"/>
          </a:xfrm>
          <a:prstGeom prst="rect">
            <a:avLst/>
          </a:prstGeom>
        </p:spPr>
        <p:txBody>
          <a:bodyPr vert="horz" wrap="square" lIns="0" tIns="12700" rIns="0" bIns="0" rtlCol="0">
            <a:spAutoFit/>
          </a:bodyPr>
          <a:lstStyle/>
          <a:p>
            <a:pPr marL="299085" marR="5080" indent="-287020">
              <a:lnSpc>
                <a:spcPct val="100000"/>
              </a:lnSpc>
              <a:spcBef>
                <a:spcPts val="100"/>
              </a:spcBef>
              <a:buClr>
                <a:srgbClr val="9E3611"/>
              </a:buClr>
              <a:buFont typeface="Arial"/>
              <a:buChar char="•"/>
              <a:tabLst>
                <a:tab pos="299085" algn="l"/>
                <a:tab pos="299720" algn="l"/>
                <a:tab pos="1995170" algn="l"/>
                <a:tab pos="2533015" algn="l"/>
                <a:tab pos="3157855" algn="l"/>
                <a:tab pos="4052570" algn="l"/>
                <a:tab pos="4468495" algn="l"/>
                <a:tab pos="5558155" algn="l"/>
                <a:tab pos="6842759" algn="l"/>
                <a:tab pos="7303134" algn="l"/>
                <a:tab pos="8203565" algn="l"/>
                <a:tab pos="8933815" algn="l"/>
              </a:tabLst>
            </a:pPr>
            <a:r>
              <a:rPr sz="2400" spc="5" dirty="0">
                <a:solidFill>
                  <a:srgbClr val="002060"/>
                </a:solidFill>
                <a:latin typeface="Cambria"/>
                <a:cs typeface="Cambria"/>
              </a:rPr>
              <a:t>C</a:t>
            </a:r>
            <a:r>
              <a:rPr sz="2400" spc="-5" dirty="0">
                <a:solidFill>
                  <a:srgbClr val="002060"/>
                </a:solidFill>
                <a:latin typeface="Cambria"/>
                <a:cs typeface="Cambria"/>
              </a:rPr>
              <a:t>o</a:t>
            </a:r>
            <a:r>
              <a:rPr sz="2400" spc="-45" dirty="0">
                <a:solidFill>
                  <a:srgbClr val="002060"/>
                </a:solidFill>
                <a:latin typeface="Cambria"/>
                <a:cs typeface="Cambria"/>
              </a:rPr>
              <a:t>n</a:t>
            </a:r>
            <a:r>
              <a:rPr sz="2400" spc="-50" dirty="0">
                <a:solidFill>
                  <a:srgbClr val="002060"/>
                </a:solidFill>
                <a:latin typeface="Cambria"/>
                <a:cs typeface="Cambria"/>
              </a:rPr>
              <a:t>v</a:t>
            </a:r>
            <a:r>
              <a:rPr sz="2400" spc="-20" dirty="0">
                <a:solidFill>
                  <a:srgbClr val="002060"/>
                </a:solidFill>
                <a:latin typeface="Cambria"/>
                <a:cs typeface="Cambria"/>
              </a:rPr>
              <a:t>e</a:t>
            </a:r>
            <a:r>
              <a:rPr sz="2400" spc="-10" dirty="0">
                <a:solidFill>
                  <a:srgbClr val="002060"/>
                </a:solidFill>
                <a:latin typeface="Cambria"/>
                <a:cs typeface="Cambria"/>
              </a:rPr>
              <a:t>x</a:t>
            </a:r>
            <a:r>
              <a:rPr sz="2400" spc="5" dirty="0">
                <a:solidFill>
                  <a:srgbClr val="002060"/>
                </a:solidFill>
                <a:latin typeface="Cambria"/>
                <a:cs typeface="Cambria"/>
              </a:rPr>
              <a:t>i</a:t>
            </a:r>
            <a:r>
              <a:rPr sz="2400" spc="-10" dirty="0">
                <a:solidFill>
                  <a:srgbClr val="002060"/>
                </a:solidFill>
                <a:latin typeface="Cambria"/>
                <a:cs typeface="Cambria"/>
              </a:rPr>
              <a:t>t</a:t>
            </a:r>
            <a:r>
              <a:rPr sz="2400" spc="5" dirty="0">
                <a:solidFill>
                  <a:srgbClr val="002060"/>
                </a:solidFill>
                <a:latin typeface="Cambria"/>
                <a:cs typeface="Cambria"/>
              </a:rPr>
              <a:t>ie</a:t>
            </a:r>
            <a:r>
              <a:rPr sz="2400" dirty="0">
                <a:solidFill>
                  <a:srgbClr val="002060"/>
                </a:solidFill>
                <a:latin typeface="Cambria"/>
                <a:cs typeface="Cambria"/>
              </a:rPr>
              <a:t>s	</a:t>
            </a:r>
            <a:r>
              <a:rPr sz="2400" spc="-5" dirty="0">
                <a:solidFill>
                  <a:srgbClr val="002060"/>
                </a:solidFill>
                <a:latin typeface="Cambria"/>
                <a:cs typeface="Cambria"/>
              </a:rPr>
              <a:t>o</a:t>
            </a:r>
            <a:r>
              <a:rPr sz="2400" dirty="0">
                <a:solidFill>
                  <a:srgbClr val="002060"/>
                </a:solidFill>
                <a:latin typeface="Cambria"/>
                <a:cs typeface="Cambria"/>
              </a:rPr>
              <a:t>n	t</a:t>
            </a:r>
            <a:r>
              <a:rPr sz="2400" spc="-5" dirty="0">
                <a:solidFill>
                  <a:srgbClr val="002060"/>
                </a:solidFill>
                <a:latin typeface="Cambria"/>
                <a:cs typeface="Cambria"/>
              </a:rPr>
              <a:t>h</a:t>
            </a:r>
            <a:r>
              <a:rPr sz="2400" dirty="0">
                <a:solidFill>
                  <a:srgbClr val="002060"/>
                </a:solidFill>
                <a:latin typeface="Cambria"/>
                <a:cs typeface="Cambria"/>
              </a:rPr>
              <a:t>e	</a:t>
            </a:r>
            <a:r>
              <a:rPr sz="2400" spc="-35" dirty="0">
                <a:solidFill>
                  <a:srgbClr val="002060"/>
                </a:solidFill>
                <a:latin typeface="Cambria"/>
                <a:cs typeface="Cambria"/>
              </a:rPr>
              <a:t>f</a:t>
            </a:r>
            <a:r>
              <a:rPr sz="2400" dirty="0">
                <a:solidFill>
                  <a:srgbClr val="002060"/>
                </a:solidFill>
                <a:latin typeface="Cambria"/>
                <a:cs typeface="Cambria"/>
              </a:rPr>
              <a:t>a</a:t>
            </a:r>
            <a:r>
              <a:rPr sz="2400" spc="-5" dirty="0">
                <a:solidFill>
                  <a:srgbClr val="002060"/>
                </a:solidFill>
                <a:latin typeface="Cambria"/>
                <a:cs typeface="Cambria"/>
              </a:rPr>
              <a:t>c</a:t>
            </a:r>
            <a:r>
              <a:rPr sz="2400" spc="5" dirty="0">
                <a:solidFill>
                  <a:srgbClr val="002060"/>
                </a:solidFill>
                <a:latin typeface="Cambria"/>
                <a:cs typeface="Cambria"/>
              </a:rPr>
              <a:t>ia</a:t>
            </a:r>
            <a:r>
              <a:rPr sz="2400" dirty="0">
                <a:solidFill>
                  <a:srgbClr val="002060"/>
                </a:solidFill>
                <a:latin typeface="Cambria"/>
                <a:cs typeface="Cambria"/>
              </a:rPr>
              <a:t>l	&amp;	</a:t>
            </a:r>
            <a:r>
              <a:rPr sz="2400" spc="-20" dirty="0">
                <a:solidFill>
                  <a:srgbClr val="002060"/>
                </a:solidFill>
                <a:latin typeface="Cambria"/>
                <a:cs typeface="Cambria"/>
              </a:rPr>
              <a:t>l</a:t>
            </a:r>
            <a:r>
              <a:rPr sz="2400" spc="-10" dirty="0">
                <a:solidFill>
                  <a:srgbClr val="002060"/>
                </a:solidFill>
                <a:latin typeface="Cambria"/>
                <a:cs typeface="Cambria"/>
              </a:rPr>
              <a:t>in</a:t>
            </a:r>
            <a:r>
              <a:rPr sz="2400" dirty="0">
                <a:solidFill>
                  <a:srgbClr val="002060"/>
                </a:solidFill>
                <a:latin typeface="Cambria"/>
                <a:cs typeface="Cambria"/>
              </a:rPr>
              <a:t>g</a:t>
            </a:r>
            <a:r>
              <a:rPr sz="2400" spc="-10" dirty="0">
                <a:solidFill>
                  <a:srgbClr val="002060"/>
                </a:solidFill>
                <a:latin typeface="Cambria"/>
                <a:cs typeface="Cambria"/>
              </a:rPr>
              <a:t>u</a:t>
            </a:r>
            <a:r>
              <a:rPr sz="2400" dirty="0">
                <a:solidFill>
                  <a:srgbClr val="002060"/>
                </a:solidFill>
                <a:latin typeface="Cambria"/>
                <a:cs typeface="Cambria"/>
              </a:rPr>
              <a:t>al	s</a:t>
            </a:r>
            <a:r>
              <a:rPr sz="2400" spc="-10" dirty="0">
                <a:solidFill>
                  <a:srgbClr val="002060"/>
                </a:solidFill>
                <a:latin typeface="Cambria"/>
                <a:cs typeface="Cambria"/>
              </a:rPr>
              <a:t>u</a:t>
            </a:r>
            <a:r>
              <a:rPr sz="2400" dirty="0">
                <a:solidFill>
                  <a:srgbClr val="002060"/>
                </a:solidFill>
                <a:latin typeface="Cambria"/>
                <a:cs typeface="Cambria"/>
              </a:rPr>
              <a:t>r</a:t>
            </a:r>
            <a:r>
              <a:rPr sz="2400" spc="-20" dirty="0">
                <a:solidFill>
                  <a:srgbClr val="002060"/>
                </a:solidFill>
                <a:latin typeface="Cambria"/>
                <a:cs typeface="Cambria"/>
              </a:rPr>
              <a:t>f</a:t>
            </a:r>
            <a:r>
              <a:rPr sz="2400" dirty="0">
                <a:solidFill>
                  <a:srgbClr val="002060"/>
                </a:solidFill>
                <a:latin typeface="Cambria"/>
                <a:cs typeface="Cambria"/>
              </a:rPr>
              <a:t>a</a:t>
            </a:r>
            <a:r>
              <a:rPr sz="2400" spc="-5" dirty="0">
                <a:solidFill>
                  <a:srgbClr val="002060"/>
                </a:solidFill>
                <a:latin typeface="Cambria"/>
                <a:cs typeface="Cambria"/>
              </a:rPr>
              <a:t>c</a:t>
            </a:r>
            <a:r>
              <a:rPr sz="2400" spc="5" dirty="0">
                <a:solidFill>
                  <a:srgbClr val="002060"/>
                </a:solidFill>
                <a:latin typeface="Cambria"/>
                <a:cs typeface="Cambria"/>
              </a:rPr>
              <a:t>e</a:t>
            </a:r>
            <a:r>
              <a:rPr sz="2400" dirty="0">
                <a:solidFill>
                  <a:srgbClr val="002060"/>
                </a:solidFill>
                <a:latin typeface="Cambria"/>
                <a:cs typeface="Cambria"/>
              </a:rPr>
              <a:t>s	</a:t>
            </a:r>
            <a:r>
              <a:rPr sz="2400" spc="-5" dirty="0">
                <a:solidFill>
                  <a:srgbClr val="002060"/>
                </a:solidFill>
                <a:latin typeface="Cambria"/>
                <a:cs typeface="Cambria"/>
              </a:rPr>
              <a:t>o</a:t>
            </a:r>
            <a:r>
              <a:rPr sz="2400" dirty="0">
                <a:solidFill>
                  <a:srgbClr val="002060"/>
                </a:solidFill>
                <a:latin typeface="Cambria"/>
                <a:cs typeface="Cambria"/>
              </a:rPr>
              <a:t>f	</a:t>
            </a:r>
            <a:r>
              <a:rPr sz="2400" spc="-25" dirty="0">
                <a:solidFill>
                  <a:srgbClr val="002060"/>
                </a:solidFill>
                <a:latin typeface="Cambria"/>
                <a:cs typeface="Cambria"/>
              </a:rPr>
              <a:t>t</a:t>
            </a:r>
            <a:r>
              <a:rPr sz="2400" spc="-5" dirty="0">
                <a:solidFill>
                  <a:srgbClr val="002060"/>
                </a:solidFill>
                <a:latin typeface="Cambria"/>
                <a:cs typeface="Cambria"/>
              </a:rPr>
              <a:t>oo</a:t>
            </a:r>
            <a:r>
              <a:rPr sz="2400" spc="5" dirty="0">
                <a:solidFill>
                  <a:srgbClr val="002060"/>
                </a:solidFill>
                <a:latin typeface="Cambria"/>
                <a:cs typeface="Cambria"/>
              </a:rPr>
              <a:t>t</a:t>
            </a:r>
            <a:r>
              <a:rPr sz="2400" dirty="0">
                <a:solidFill>
                  <a:srgbClr val="002060"/>
                </a:solidFill>
                <a:latin typeface="Cambria"/>
                <a:cs typeface="Cambria"/>
              </a:rPr>
              <a:t>h	t</a:t>
            </a:r>
            <a:r>
              <a:rPr sz="2400" spc="-10" dirty="0">
                <a:solidFill>
                  <a:srgbClr val="002060"/>
                </a:solidFill>
                <a:latin typeface="Cambria"/>
                <a:cs typeface="Cambria"/>
              </a:rPr>
              <a:t>h</a:t>
            </a:r>
            <a:r>
              <a:rPr sz="2400" dirty="0">
                <a:solidFill>
                  <a:srgbClr val="002060"/>
                </a:solidFill>
                <a:latin typeface="Cambria"/>
                <a:cs typeface="Cambria"/>
              </a:rPr>
              <a:t>at	a</a:t>
            </a:r>
            <a:r>
              <a:rPr sz="2400" spc="-10" dirty="0">
                <a:solidFill>
                  <a:srgbClr val="002060"/>
                </a:solidFill>
                <a:latin typeface="Cambria"/>
                <a:cs typeface="Cambria"/>
              </a:rPr>
              <a:t>f</a:t>
            </a:r>
            <a:r>
              <a:rPr sz="2400" spc="-35" dirty="0">
                <a:solidFill>
                  <a:srgbClr val="002060"/>
                </a:solidFill>
                <a:latin typeface="Cambria"/>
                <a:cs typeface="Cambria"/>
              </a:rPr>
              <a:t>f</a:t>
            </a:r>
            <a:r>
              <a:rPr sz="2400" spc="-5" dirty="0">
                <a:solidFill>
                  <a:srgbClr val="002060"/>
                </a:solidFill>
                <a:latin typeface="Cambria"/>
                <a:cs typeface="Cambria"/>
              </a:rPr>
              <a:t>o</a:t>
            </a:r>
            <a:r>
              <a:rPr sz="2400" spc="-35" dirty="0">
                <a:solidFill>
                  <a:srgbClr val="002060"/>
                </a:solidFill>
                <a:latin typeface="Cambria"/>
                <a:cs typeface="Cambria"/>
              </a:rPr>
              <a:t>r</a:t>
            </a:r>
            <a:r>
              <a:rPr sz="2400" dirty="0">
                <a:solidFill>
                  <a:srgbClr val="002060"/>
                </a:solidFill>
                <a:latin typeface="Cambria"/>
                <a:cs typeface="Cambria"/>
              </a:rPr>
              <a:t>ds  </a:t>
            </a:r>
            <a:r>
              <a:rPr sz="2400" spc="-10" dirty="0">
                <a:solidFill>
                  <a:srgbClr val="002060"/>
                </a:solidFill>
                <a:latin typeface="Cambria"/>
                <a:cs typeface="Cambria"/>
              </a:rPr>
              <a:t>protection </a:t>
            </a:r>
            <a:r>
              <a:rPr sz="2400" dirty="0">
                <a:solidFill>
                  <a:srgbClr val="002060"/>
                </a:solidFill>
                <a:latin typeface="Cambria"/>
                <a:cs typeface="Cambria"/>
              </a:rPr>
              <a:t>&amp; </a:t>
            </a:r>
            <a:r>
              <a:rPr sz="2400" spc="-5" dirty="0">
                <a:solidFill>
                  <a:srgbClr val="002060"/>
                </a:solidFill>
                <a:latin typeface="Cambria"/>
                <a:cs typeface="Cambria"/>
              </a:rPr>
              <a:t>stimulation of the supporting tissues </a:t>
            </a:r>
            <a:r>
              <a:rPr sz="2400" dirty="0">
                <a:solidFill>
                  <a:srgbClr val="002060"/>
                </a:solidFill>
                <a:latin typeface="Cambria"/>
                <a:cs typeface="Cambria"/>
              </a:rPr>
              <a:t>during</a:t>
            </a:r>
            <a:r>
              <a:rPr sz="2400" spc="20" dirty="0">
                <a:solidFill>
                  <a:srgbClr val="002060"/>
                </a:solidFill>
                <a:latin typeface="Cambria"/>
                <a:cs typeface="Cambria"/>
              </a:rPr>
              <a:t> </a:t>
            </a:r>
            <a:r>
              <a:rPr sz="2400" spc="-5" dirty="0">
                <a:solidFill>
                  <a:srgbClr val="002060"/>
                </a:solidFill>
                <a:latin typeface="Cambria"/>
                <a:cs typeface="Cambria"/>
              </a:rPr>
              <a:t>mastication.</a:t>
            </a:r>
            <a:endParaRPr sz="2400" dirty="0">
              <a:latin typeface="Cambria"/>
              <a:cs typeface="Cambria"/>
            </a:endParaRPr>
          </a:p>
        </p:txBody>
      </p:sp>
      <p:sp>
        <p:nvSpPr>
          <p:cNvPr id="4" name="object 4"/>
          <p:cNvSpPr txBox="1"/>
          <p:nvPr/>
        </p:nvSpPr>
        <p:spPr>
          <a:xfrm>
            <a:off x="1753552" y="3128327"/>
            <a:ext cx="5259705" cy="2159000"/>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0070C0"/>
                </a:solidFill>
                <a:latin typeface="Cambria"/>
                <a:cs typeface="Cambria"/>
              </a:rPr>
              <a:t>Functions </a:t>
            </a:r>
            <a:r>
              <a:rPr sz="2400" spc="-5" dirty="0">
                <a:solidFill>
                  <a:srgbClr val="0070C0"/>
                </a:solidFill>
                <a:latin typeface="Cambria"/>
                <a:cs typeface="Cambria"/>
              </a:rPr>
              <a:t>of contour</a:t>
            </a:r>
            <a:r>
              <a:rPr sz="2400" spc="-5" dirty="0">
                <a:latin typeface="Cambria"/>
                <a:cs typeface="Cambria"/>
              </a:rPr>
              <a:t>:</a:t>
            </a:r>
            <a:endParaRPr sz="2400" dirty="0">
              <a:latin typeface="Cambria"/>
              <a:cs typeface="Cambria"/>
            </a:endParaRPr>
          </a:p>
          <a:p>
            <a:pPr>
              <a:lnSpc>
                <a:spcPct val="100000"/>
              </a:lnSpc>
              <a:spcBef>
                <a:spcPts val="55"/>
              </a:spcBef>
            </a:pPr>
            <a:endParaRPr sz="3500" dirty="0">
              <a:latin typeface="Times New Roman"/>
              <a:cs typeface="Times New Roman"/>
            </a:endParaRPr>
          </a:p>
          <a:p>
            <a:pPr marL="469900" indent="-457200">
              <a:lnSpc>
                <a:spcPct val="100000"/>
              </a:lnSpc>
              <a:buClr>
                <a:srgbClr val="9E3611"/>
              </a:buClr>
              <a:buAutoNum type="arabicPeriod"/>
              <a:tabLst>
                <a:tab pos="469265" algn="l"/>
                <a:tab pos="469900" algn="l"/>
              </a:tabLst>
            </a:pPr>
            <a:r>
              <a:rPr sz="2400" dirty="0">
                <a:latin typeface="Cambria"/>
                <a:cs typeface="Cambria"/>
              </a:rPr>
              <a:t>Deflecting</a:t>
            </a:r>
            <a:r>
              <a:rPr sz="2400" spc="-30" dirty="0">
                <a:latin typeface="Cambria"/>
                <a:cs typeface="Cambria"/>
              </a:rPr>
              <a:t> </a:t>
            </a:r>
            <a:r>
              <a:rPr sz="2400" spc="-10" dirty="0">
                <a:latin typeface="Cambria"/>
                <a:cs typeface="Cambria"/>
              </a:rPr>
              <a:t>food</a:t>
            </a:r>
            <a:endParaRPr sz="2400" dirty="0">
              <a:latin typeface="Cambria"/>
              <a:cs typeface="Cambria"/>
            </a:endParaRPr>
          </a:p>
          <a:p>
            <a:pPr marL="469900" indent="-457200">
              <a:lnSpc>
                <a:spcPct val="100000"/>
              </a:lnSpc>
              <a:spcBef>
                <a:spcPts val="600"/>
              </a:spcBef>
              <a:buClr>
                <a:srgbClr val="9E3611"/>
              </a:buClr>
              <a:buAutoNum type="arabicPeriod"/>
              <a:tabLst>
                <a:tab pos="469265" algn="l"/>
                <a:tab pos="469900" algn="l"/>
              </a:tabLst>
            </a:pPr>
            <a:r>
              <a:rPr sz="2400" spc="-5" dirty="0">
                <a:latin typeface="Cambria"/>
                <a:cs typeface="Cambria"/>
              </a:rPr>
              <a:t>Maintenance of periodontal</a:t>
            </a:r>
            <a:r>
              <a:rPr sz="2400" spc="-35" dirty="0">
                <a:latin typeface="Cambria"/>
                <a:cs typeface="Cambria"/>
              </a:rPr>
              <a:t> </a:t>
            </a:r>
            <a:r>
              <a:rPr sz="2400" spc="-5" dirty="0">
                <a:latin typeface="Cambria"/>
                <a:cs typeface="Cambria"/>
              </a:rPr>
              <a:t>tissues</a:t>
            </a:r>
            <a:endParaRPr sz="2400" dirty="0">
              <a:latin typeface="Cambria"/>
              <a:cs typeface="Cambria"/>
            </a:endParaRPr>
          </a:p>
          <a:p>
            <a:pPr marL="469900" indent="-457200">
              <a:lnSpc>
                <a:spcPct val="100000"/>
              </a:lnSpc>
              <a:spcBef>
                <a:spcPts val="600"/>
              </a:spcBef>
              <a:buClr>
                <a:srgbClr val="9E3611"/>
              </a:buClr>
              <a:buAutoNum type="arabicPeriod"/>
              <a:tabLst>
                <a:tab pos="469265" algn="l"/>
                <a:tab pos="469900" algn="l"/>
              </a:tabLst>
            </a:pPr>
            <a:r>
              <a:rPr sz="2400" spc="-5" dirty="0">
                <a:latin typeface="Cambria"/>
                <a:cs typeface="Cambria"/>
              </a:rPr>
              <a:t>Maintain contact </a:t>
            </a:r>
            <a:r>
              <a:rPr sz="2400" dirty="0">
                <a:latin typeface="Cambria"/>
                <a:cs typeface="Cambria"/>
              </a:rPr>
              <a:t>with </a:t>
            </a:r>
            <a:r>
              <a:rPr sz="2400" spc="-5" dirty="0">
                <a:latin typeface="Cambria"/>
                <a:cs typeface="Cambria"/>
              </a:rPr>
              <a:t>adjacent</a:t>
            </a:r>
            <a:r>
              <a:rPr sz="2400" spc="-20" dirty="0">
                <a:latin typeface="Cambria"/>
                <a:cs typeface="Cambria"/>
              </a:rPr>
              <a:t> </a:t>
            </a:r>
            <a:r>
              <a:rPr sz="2400" spc="-10" dirty="0">
                <a:latin typeface="Cambria"/>
                <a:cs typeface="Cambria"/>
              </a:rPr>
              <a:t>tooth</a:t>
            </a:r>
            <a:endParaRPr sz="2400" dirty="0">
              <a:latin typeface="Cambria"/>
              <a:cs typeface="Cambria"/>
            </a:endParaRPr>
          </a:p>
        </p:txBody>
      </p:sp>
      <p:sp>
        <p:nvSpPr>
          <p:cNvPr id="6" name="Slide Number Placeholder 5"/>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3551" y="272797"/>
            <a:ext cx="2903855" cy="452120"/>
          </a:xfrm>
          <a:prstGeom prst="rect">
            <a:avLst/>
          </a:prstGeom>
        </p:spPr>
        <p:txBody>
          <a:bodyPr vert="horz" wrap="square" lIns="0" tIns="12065" rIns="0" bIns="0" rtlCol="0">
            <a:spAutoFit/>
          </a:bodyPr>
          <a:lstStyle/>
          <a:p>
            <a:pPr marL="12700">
              <a:lnSpc>
                <a:spcPct val="100000"/>
              </a:lnSpc>
              <a:spcBef>
                <a:spcPts val="95"/>
              </a:spcBef>
            </a:pPr>
            <a:r>
              <a:rPr sz="2800" spc="-10" dirty="0">
                <a:solidFill>
                  <a:srgbClr val="8B7B57"/>
                </a:solidFill>
              </a:rPr>
              <a:t>Height </a:t>
            </a:r>
            <a:r>
              <a:rPr sz="2800" spc="-5" dirty="0">
                <a:solidFill>
                  <a:srgbClr val="8B7B57"/>
                </a:solidFill>
              </a:rPr>
              <a:t>of</a:t>
            </a:r>
            <a:r>
              <a:rPr sz="2800" spc="-40" dirty="0">
                <a:solidFill>
                  <a:srgbClr val="8B7B57"/>
                </a:solidFill>
              </a:rPr>
              <a:t> </a:t>
            </a:r>
            <a:r>
              <a:rPr sz="2800" spc="-15" dirty="0">
                <a:solidFill>
                  <a:srgbClr val="8B7B57"/>
                </a:solidFill>
              </a:rPr>
              <a:t>Contour</a:t>
            </a:r>
            <a:endParaRPr sz="2800" dirty="0"/>
          </a:p>
        </p:txBody>
      </p:sp>
      <p:sp>
        <p:nvSpPr>
          <p:cNvPr id="3" name="object 3"/>
          <p:cNvSpPr txBox="1"/>
          <p:nvPr/>
        </p:nvSpPr>
        <p:spPr>
          <a:xfrm>
            <a:off x="1753552" y="1070428"/>
            <a:ext cx="9859010" cy="1640839"/>
          </a:xfrm>
          <a:prstGeom prst="rect">
            <a:avLst/>
          </a:prstGeom>
        </p:spPr>
        <p:txBody>
          <a:bodyPr vert="horz" wrap="square" lIns="0" tIns="12700" rIns="0" bIns="0" rtlCol="0">
            <a:spAutoFit/>
          </a:bodyPr>
          <a:lstStyle/>
          <a:p>
            <a:pPr marL="299085" marR="5080" indent="-287020">
              <a:lnSpc>
                <a:spcPct val="100000"/>
              </a:lnSpc>
              <a:spcBef>
                <a:spcPts val="100"/>
              </a:spcBef>
              <a:buClr>
                <a:srgbClr val="9E3611"/>
              </a:buClr>
              <a:buFont typeface="Arial"/>
              <a:buChar char="•"/>
              <a:tabLst>
                <a:tab pos="299085" algn="l"/>
                <a:tab pos="299720" algn="l"/>
              </a:tabLst>
            </a:pPr>
            <a:r>
              <a:rPr sz="2400" spc="-10" dirty="0">
                <a:latin typeface="Cambria"/>
                <a:cs typeface="Cambria"/>
              </a:rPr>
              <a:t>Area of greatest circumference on </a:t>
            </a:r>
            <a:r>
              <a:rPr sz="2400" spc="-5" dirty="0">
                <a:latin typeface="Cambria"/>
                <a:cs typeface="Cambria"/>
              </a:rPr>
              <a:t>the facial </a:t>
            </a:r>
            <a:r>
              <a:rPr sz="2400" dirty="0">
                <a:latin typeface="Cambria"/>
                <a:cs typeface="Cambria"/>
              </a:rPr>
              <a:t>and </a:t>
            </a:r>
            <a:r>
              <a:rPr sz="2400" spc="-10" dirty="0">
                <a:latin typeface="Cambria"/>
                <a:cs typeface="Cambria"/>
              </a:rPr>
              <a:t>lingual </a:t>
            </a:r>
            <a:r>
              <a:rPr sz="2400" spc="-5" dirty="0">
                <a:latin typeface="Cambria"/>
                <a:cs typeface="Cambria"/>
              </a:rPr>
              <a:t>surface </a:t>
            </a:r>
            <a:r>
              <a:rPr sz="2400" spc="-10" dirty="0">
                <a:latin typeface="Cambria"/>
                <a:cs typeface="Cambria"/>
              </a:rPr>
              <a:t>of </a:t>
            </a:r>
            <a:r>
              <a:rPr sz="2400" spc="-5" dirty="0">
                <a:latin typeface="Cambria"/>
                <a:cs typeface="Cambria"/>
              </a:rPr>
              <a:t>the  teeth.</a:t>
            </a:r>
            <a:endParaRPr sz="2400">
              <a:latin typeface="Cambria"/>
              <a:cs typeface="Cambria"/>
            </a:endParaRPr>
          </a:p>
          <a:p>
            <a:pPr>
              <a:lnSpc>
                <a:spcPct val="100000"/>
              </a:lnSpc>
              <a:spcBef>
                <a:spcPts val="55"/>
              </a:spcBef>
              <a:buClr>
                <a:srgbClr val="9E3611"/>
              </a:buClr>
              <a:buFont typeface="Arial"/>
              <a:buChar char="•"/>
            </a:pPr>
            <a:endParaRPr sz="3500">
              <a:latin typeface="Times New Roman"/>
              <a:cs typeface="Times New Roman"/>
            </a:endParaRPr>
          </a:p>
          <a:p>
            <a:pPr marL="299085" indent="-287020">
              <a:lnSpc>
                <a:spcPct val="100000"/>
              </a:lnSpc>
              <a:buClr>
                <a:srgbClr val="9E3611"/>
              </a:buClr>
              <a:buFont typeface="Arial"/>
              <a:buChar char="•"/>
              <a:tabLst>
                <a:tab pos="299085" algn="l"/>
                <a:tab pos="299720" algn="l"/>
              </a:tabLst>
            </a:pPr>
            <a:r>
              <a:rPr sz="2400" spc="-10" dirty="0">
                <a:latin typeface="Cambria"/>
                <a:cs typeface="Cambria"/>
              </a:rPr>
              <a:t>Protects </a:t>
            </a:r>
            <a:r>
              <a:rPr sz="2400" spc="-5" dirty="0">
                <a:latin typeface="Cambria"/>
                <a:cs typeface="Cambria"/>
              </a:rPr>
              <a:t>the </a:t>
            </a:r>
            <a:r>
              <a:rPr sz="2400" spc="-15" dirty="0">
                <a:latin typeface="Cambria"/>
                <a:cs typeface="Cambria"/>
              </a:rPr>
              <a:t>gingival </a:t>
            </a:r>
            <a:r>
              <a:rPr sz="2400" dirty="0">
                <a:latin typeface="Cambria"/>
                <a:cs typeface="Cambria"/>
              </a:rPr>
              <a:t>tissue </a:t>
            </a:r>
            <a:r>
              <a:rPr sz="2400" spc="-25" dirty="0">
                <a:latin typeface="Cambria"/>
                <a:cs typeface="Cambria"/>
              </a:rPr>
              <a:t>by </a:t>
            </a:r>
            <a:r>
              <a:rPr sz="2400" spc="-10" dirty="0">
                <a:latin typeface="Cambria"/>
                <a:cs typeface="Cambria"/>
              </a:rPr>
              <a:t>preventing food</a:t>
            </a:r>
            <a:r>
              <a:rPr sz="2400" spc="-15" dirty="0">
                <a:latin typeface="Cambria"/>
                <a:cs typeface="Cambria"/>
              </a:rPr>
              <a:t> </a:t>
            </a:r>
            <a:r>
              <a:rPr sz="2400" spc="-5" dirty="0">
                <a:latin typeface="Cambria"/>
                <a:cs typeface="Cambria"/>
              </a:rPr>
              <a:t>impaction.</a:t>
            </a:r>
            <a:endParaRPr sz="2400">
              <a:latin typeface="Cambria"/>
              <a:cs typeface="Cambria"/>
            </a:endParaRPr>
          </a:p>
        </p:txBody>
      </p:sp>
      <p:sp>
        <p:nvSpPr>
          <p:cNvPr id="4" name="object 4"/>
          <p:cNvSpPr/>
          <p:nvPr/>
        </p:nvSpPr>
        <p:spPr>
          <a:xfrm>
            <a:off x="1988642" y="3749078"/>
            <a:ext cx="2315845" cy="2722245"/>
          </a:xfrm>
          <a:custGeom>
            <a:avLst/>
            <a:gdLst/>
            <a:ahLst/>
            <a:cxnLst/>
            <a:rect l="l" t="t" r="r" b="b"/>
            <a:pathLst>
              <a:path w="2315845" h="2722245">
                <a:moveTo>
                  <a:pt x="0" y="0"/>
                </a:moveTo>
                <a:lnTo>
                  <a:pt x="2315464" y="0"/>
                </a:lnTo>
                <a:lnTo>
                  <a:pt x="2315464" y="2722130"/>
                </a:lnTo>
                <a:lnTo>
                  <a:pt x="0" y="2722130"/>
                </a:lnTo>
                <a:lnTo>
                  <a:pt x="0" y="0"/>
                </a:lnTo>
                <a:close/>
              </a:path>
            </a:pathLst>
          </a:custGeom>
          <a:solidFill>
            <a:srgbClr val="A28E6A">
              <a:alpha val="19999"/>
            </a:srgbClr>
          </a:solidFill>
        </p:spPr>
        <p:txBody>
          <a:bodyPr wrap="square" lIns="0" tIns="0" rIns="0" bIns="0" rtlCol="0"/>
          <a:lstStyle/>
          <a:p>
            <a:endParaRPr/>
          </a:p>
        </p:txBody>
      </p:sp>
      <p:sp>
        <p:nvSpPr>
          <p:cNvPr id="5" name="object 5"/>
          <p:cNvSpPr/>
          <p:nvPr/>
        </p:nvSpPr>
        <p:spPr>
          <a:xfrm>
            <a:off x="6619582" y="3749078"/>
            <a:ext cx="2647950" cy="2722245"/>
          </a:xfrm>
          <a:custGeom>
            <a:avLst/>
            <a:gdLst/>
            <a:ahLst/>
            <a:cxnLst/>
            <a:rect l="l" t="t" r="r" b="b"/>
            <a:pathLst>
              <a:path w="2647950" h="2722245">
                <a:moveTo>
                  <a:pt x="0" y="0"/>
                </a:moveTo>
                <a:lnTo>
                  <a:pt x="2647734" y="0"/>
                </a:lnTo>
                <a:lnTo>
                  <a:pt x="2647734" y="2722130"/>
                </a:lnTo>
                <a:lnTo>
                  <a:pt x="0" y="2722130"/>
                </a:lnTo>
                <a:lnTo>
                  <a:pt x="0" y="0"/>
                </a:lnTo>
                <a:close/>
              </a:path>
            </a:pathLst>
          </a:custGeom>
          <a:solidFill>
            <a:srgbClr val="A28E6A">
              <a:alpha val="19999"/>
            </a:srgbClr>
          </a:solidFill>
        </p:spPr>
        <p:txBody>
          <a:bodyPr wrap="square" lIns="0" tIns="0" rIns="0" bIns="0" rtlCol="0"/>
          <a:lstStyle/>
          <a:p>
            <a:endParaRPr/>
          </a:p>
        </p:txBody>
      </p:sp>
      <p:graphicFrame>
        <p:nvGraphicFramePr>
          <p:cNvPr id="6" name="object 6"/>
          <p:cNvGraphicFramePr>
            <a:graphicFrameLocks noGrp="1"/>
          </p:cNvGraphicFramePr>
          <p:nvPr/>
        </p:nvGraphicFramePr>
        <p:xfrm>
          <a:off x="1982297" y="3101733"/>
          <a:ext cx="9703434" cy="3363125"/>
        </p:xfrm>
        <a:graphic>
          <a:graphicData uri="http://schemas.openxmlformats.org/drawingml/2006/table">
            <a:tbl>
              <a:tblPr firstRow="1" bandRow="1">
                <a:tableStyleId>{2D5ABB26-0587-4C30-8999-92F81FD0307C}</a:tableStyleId>
              </a:tblPr>
              <a:tblGrid>
                <a:gridCol w="2315210">
                  <a:extLst>
                    <a:ext uri="{9D8B030D-6E8A-4147-A177-3AD203B41FA5}">
                      <a16:colId xmlns:a16="http://schemas.microsoft.com/office/drawing/2014/main" xmlns="" val="20000"/>
                    </a:ext>
                  </a:extLst>
                </a:gridCol>
                <a:gridCol w="2315210">
                  <a:extLst>
                    <a:ext uri="{9D8B030D-6E8A-4147-A177-3AD203B41FA5}">
                      <a16:colId xmlns:a16="http://schemas.microsoft.com/office/drawing/2014/main" xmlns="" val="20001"/>
                    </a:ext>
                  </a:extLst>
                </a:gridCol>
                <a:gridCol w="2647314">
                  <a:extLst>
                    <a:ext uri="{9D8B030D-6E8A-4147-A177-3AD203B41FA5}">
                      <a16:colId xmlns:a16="http://schemas.microsoft.com/office/drawing/2014/main" xmlns="" val="20002"/>
                    </a:ext>
                  </a:extLst>
                </a:gridCol>
                <a:gridCol w="2425700">
                  <a:extLst>
                    <a:ext uri="{9D8B030D-6E8A-4147-A177-3AD203B41FA5}">
                      <a16:colId xmlns:a16="http://schemas.microsoft.com/office/drawing/2014/main" xmlns="" val="20003"/>
                    </a:ext>
                  </a:extLst>
                </a:gridCol>
              </a:tblGrid>
              <a:tr h="640995">
                <a:tc gridSpan="2">
                  <a:txBody>
                    <a:bodyPr/>
                    <a:lstStyle/>
                    <a:p>
                      <a:pPr algn="ctr">
                        <a:lnSpc>
                          <a:spcPct val="100000"/>
                        </a:lnSpc>
                        <a:spcBef>
                          <a:spcPts val="300"/>
                        </a:spcBef>
                      </a:pPr>
                      <a:r>
                        <a:rPr sz="2000" b="1" spc="-5" dirty="0">
                          <a:solidFill>
                            <a:srgbClr val="C00000"/>
                          </a:solidFill>
                          <a:latin typeface="Cambria"/>
                          <a:cs typeface="Cambria"/>
                        </a:rPr>
                        <a:t>ANTERIOR</a:t>
                      </a:r>
                      <a:endParaRPr sz="2000">
                        <a:latin typeface="Cambria"/>
                        <a:cs typeface="Cambria"/>
                      </a:endParaRPr>
                    </a:p>
                  </a:txBody>
                  <a:tcPr marL="0" marR="0" marT="38100" marB="0">
                    <a:lnL w="12700">
                      <a:solidFill>
                        <a:srgbClr val="A28E6A"/>
                      </a:solidFill>
                      <a:prstDash val="solid"/>
                    </a:lnL>
                    <a:lnR w="12700">
                      <a:solidFill>
                        <a:srgbClr val="A28E6A"/>
                      </a:solidFill>
                      <a:prstDash val="solid"/>
                    </a:lnR>
                    <a:lnT w="12700">
                      <a:solidFill>
                        <a:srgbClr val="A28E6A"/>
                      </a:solidFill>
                      <a:prstDash val="solid"/>
                    </a:lnT>
                    <a:lnB w="28575">
                      <a:solidFill>
                        <a:srgbClr val="A28E6A"/>
                      </a:solidFill>
                      <a:prstDash val="solid"/>
                    </a:lnB>
                  </a:tcPr>
                </a:tc>
                <a:tc hMerge="1">
                  <a:txBody>
                    <a:bodyPr/>
                    <a:lstStyle/>
                    <a:p>
                      <a:endParaRPr/>
                    </a:p>
                  </a:txBody>
                  <a:tcPr marL="0" marR="0" marT="0" marB="0"/>
                </a:tc>
                <a:tc gridSpan="2">
                  <a:txBody>
                    <a:bodyPr/>
                    <a:lstStyle/>
                    <a:p>
                      <a:pPr algn="ctr">
                        <a:lnSpc>
                          <a:spcPct val="100000"/>
                        </a:lnSpc>
                        <a:spcBef>
                          <a:spcPts val="300"/>
                        </a:spcBef>
                      </a:pPr>
                      <a:r>
                        <a:rPr sz="2000" b="1" spc="-10" dirty="0">
                          <a:solidFill>
                            <a:srgbClr val="C00000"/>
                          </a:solidFill>
                          <a:latin typeface="Cambria"/>
                          <a:cs typeface="Cambria"/>
                        </a:rPr>
                        <a:t>POSTERIOR</a:t>
                      </a:r>
                      <a:endParaRPr sz="2000">
                        <a:latin typeface="Cambria"/>
                        <a:cs typeface="Cambria"/>
                      </a:endParaRPr>
                    </a:p>
                  </a:txBody>
                  <a:tcPr marL="0" marR="0" marT="38100" marB="0">
                    <a:lnL w="12700">
                      <a:solidFill>
                        <a:srgbClr val="A28E6A"/>
                      </a:solidFill>
                      <a:prstDash val="solid"/>
                    </a:lnL>
                    <a:lnR w="12700">
                      <a:solidFill>
                        <a:srgbClr val="A28E6A"/>
                      </a:solidFill>
                      <a:prstDash val="solid"/>
                    </a:lnR>
                    <a:lnT w="12700">
                      <a:solidFill>
                        <a:srgbClr val="A28E6A"/>
                      </a:solidFill>
                      <a:prstDash val="solid"/>
                    </a:lnT>
                    <a:lnB w="28575">
                      <a:solidFill>
                        <a:srgbClr val="A28E6A"/>
                      </a:solidFill>
                      <a:prstDash val="solid"/>
                    </a:lnB>
                  </a:tcPr>
                </a:tc>
                <a:tc hMerge="1">
                  <a:txBody>
                    <a:bodyPr/>
                    <a:lstStyle/>
                    <a:p>
                      <a:endParaRPr/>
                    </a:p>
                  </a:txBody>
                  <a:tcPr marL="0" marR="0" marT="0" marB="0"/>
                </a:tc>
                <a:extLst>
                  <a:ext uri="{0D108BD9-81ED-4DB2-BD59-A6C34878D82A}">
                    <a16:rowId xmlns:a16="http://schemas.microsoft.com/office/drawing/2014/main" xmlns="" val="10000"/>
                  </a:ext>
                </a:extLst>
              </a:tr>
              <a:tr h="2722130">
                <a:tc>
                  <a:txBody>
                    <a:bodyPr/>
                    <a:lstStyle/>
                    <a:p>
                      <a:pPr>
                        <a:lnSpc>
                          <a:spcPct val="100000"/>
                        </a:lnSpc>
                      </a:pPr>
                      <a:endParaRPr sz="2000">
                        <a:latin typeface="Times New Roman"/>
                        <a:cs typeface="Times New Roman"/>
                      </a:endParaRPr>
                    </a:p>
                  </a:txBody>
                  <a:tcPr marL="0" marR="0" marT="0" marB="0">
                    <a:lnL w="12700">
                      <a:solidFill>
                        <a:srgbClr val="A28E6A"/>
                      </a:solidFill>
                      <a:prstDash val="solid"/>
                    </a:lnL>
                    <a:lnR w="12700">
                      <a:solidFill>
                        <a:srgbClr val="A28E6A"/>
                      </a:solidFill>
                      <a:prstDash val="solid"/>
                    </a:lnR>
                    <a:lnT w="28575">
                      <a:solidFill>
                        <a:srgbClr val="A28E6A"/>
                      </a:solidFill>
                      <a:prstDash val="solid"/>
                    </a:lnT>
                    <a:lnB w="12700">
                      <a:solidFill>
                        <a:srgbClr val="A28E6A"/>
                      </a:solidFill>
                      <a:prstDash val="solid"/>
                    </a:lnB>
                  </a:tcPr>
                </a:tc>
                <a:tc>
                  <a:txBody>
                    <a:bodyPr/>
                    <a:lstStyle/>
                    <a:p>
                      <a:pPr marL="340995" marR="163195" indent="-172720">
                        <a:lnSpc>
                          <a:spcPct val="100000"/>
                        </a:lnSpc>
                        <a:spcBef>
                          <a:spcPts val="310"/>
                        </a:spcBef>
                      </a:pPr>
                      <a:r>
                        <a:rPr sz="1800" spc="-5" dirty="0">
                          <a:latin typeface="Cambria"/>
                          <a:cs typeface="Cambria"/>
                        </a:rPr>
                        <a:t>Cervical </a:t>
                      </a:r>
                      <a:r>
                        <a:rPr sz="1800" spc="-10" dirty="0">
                          <a:latin typeface="Cambria"/>
                          <a:cs typeface="Cambria"/>
                        </a:rPr>
                        <a:t>3</a:t>
                      </a:r>
                      <a:r>
                        <a:rPr sz="1800" spc="-15" baseline="25462" dirty="0">
                          <a:latin typeface="Cambria"/>
                          <a:cs typeface="Cambria"/>
                        </a:rPr>
                        <a:t>rd </a:t>
                      </a:r>
                      <a:r>
                        <a:rPr sz="1800" dirty="0">
                          <a:latin typeface="Cambria"/>
                          <a:cs typeface="Cambria"/>
                        </a:rPr>
                        <a:t>on </a:t>
                      </a:r>
                      <a:r>
                        <a:rPr sz="1800" spc="-10" dirty="0">
                          <a:latin typeface="Cambria"/>
                          <a:cs typeface="Cambria"/>
                        </a:rPr>
                        <a:t>facial  </a:t>
                      </a:r>
                      <a:r>
                        <a:rPr sz="1800" dirty="0">
                          <a:latin typeface="Cambria"/>
                          <a:cs typeface="Cambria"/>
                        </a:rPr>
                        <a:t>&amp; </a:t>
                      </a:r>
                      <a:r>
                        <a:rPr sz="1800" spc="-5" dirty="0">
                          <a:latin typeface="Cambria"/>
                          <a:cs typeface="Cambria"/>
                        </a:rPr>
                        <a:t>lingual</a:t>
                      </a:r>
                      <a:r>
                        <a:rPr sz="1800" spc="-45" dirty="0">
                          <a:latin typeface="Cambria"/>
                          <a:cs typeface="Cambria"/>
                        </a:rPr>
                        <a:t> </a:t>
                      </a:r>
                      <a:r>
                        <a:rPr sz="1800" spc="-10" dirty="0">
                          <a:latin typeface="Cambria"/>
                          <a:cs typeface="Cambria"/>
                        </a:rPr>
                        <a:t>surface</a:t>
                      </a:r>
                      <a:endParaRPr sz="1800">
                        <a:latin typeface="Cambria"/>
                        <a:cs typeface="Cambria"/>
                      </a:endParaRPr>
                    </a:p>
                  </a:txBody>
                  <a:tcPr marL="0" marR="0" marT="39370" marB="0">
                    <a:lnL w="12700">
                      <a:solidFill>
                        <a:srgbClr val="A28E6A"/>
                      </a:solidFill>
                      <a:prstDash val="solid"/>
                    </a:lnL>
                    <a:lnR w="12700">
                      <a:solidFill>
                        <a:srgbClr val="A28E6A"/>
                      </a:solidFill>
                      <a:prstDash val="solid"/>
                    </a:lnR>
                    <a:lnT w="28575">
                      <a:solidFill>
                        <a:srgbClr val="A28E6A"/>
                      </a:solidFill>
                      <a:prstDash val="solid"/>
                    </a:lnT>
                    <a:lnB w="12700">
                      <a:solidFill>
                        <a:srgbClr val="A28E6A"/>
                      </a:solidFill>
                      <a:prstDash val="solid"/>
                    </a:lnB>
                    <a:solidFill>
                      <a:srgbClr val="A28E6A">
                        <a:alpha val="19999"/>
                      </a:srgbClr>
                    </a:solidFill>
                  </a:tcPr>
                </a:tc>
                <a:tc>
                  <a:txBody>
                    <a:bodyPr/>
                    <a:lstStyle/>
                    <a:p>
                      <a:pPr>
                        <a:lnSpc>
                          <a:spcPct val="100000"/>
                        </a:lnSpc>
                      </a:pPr>
                      <a:endParaRPr sz="2000">
                        <a:latin typeface="Times New Roman"/>
                        <a:cs typeface="Times New Roman"/>
                      </a:endParaRPr>
                    </a:p>
                  </a:txBody>
                  <a:tcPr marL="0" marR="0" marT="0" marB="0">
                    <a:lnL w="12700">
                      <a:solidFill>
                        <a:srgbClr val="A28E6A"/>
                      </a:solidFill>
                      <a:prstDash val="solid"/>
                    </a:lnL>
                    <a:lnR w="12700">
                      <a:solidFill>
                        <a:srgbClr val="A28E6A"/>
                      </a:solidFill>
                      <a:prstDash val="solid"/>
                    </a:lnR>
                    <a:lnT w="28575">
                      <a:solidFill>
                        <a:srgbClr val="A28E6A"/>
                      </a:solidFill>
                      <a:prstDash val="solid"/>
                    </a:lnT>
                    <a:lnB w="12700">
                      <a:solidFill>
                        <a:srgbClr val="A28E6A"/>
                      </a:solidFill>
                      <a:prstDash val="solid"/>
                    </a:lnB>
                  </a:tcPr>
                </a:tc>
                <a:tc>
                  <a:txBody>
                    <a:bodyPr/>
                    <a:lstStyle/>
                    <a:p>
                      <a:pPr marL="91440" marR="353695" indent="-635">
                        <a:lnSpc>
                          <a:spcPct val="100000"/>
                        </a:lnSpc>
                        <a:spcBef>
                          <a:spcPts val="310"/>
                        </a:spcBef>
                      </a:pPr>
                      <a:r>
                        <a:rPr sz="1800" spc="-10" dirty="0">
                          <a:latin typeface="Cambria"/>
                          <a:cs typeface="Cambria"/>
                        </a:rPr>
                        <a:t>Gingival 3</a:t>
                      </a:r>
                      <a:r>
                        <a:rPr sz="1800" spc="-15" baseline="25462" dirty="0">
                          <a:latin typeface="Cambria"/>
                          <a:cs typeface="Cambria"/>
                        </a:rPr>
                        <a:t>rd </a:t>
                      </a:r>
                      <a:r>
                        <a:rPr sz="1800" dirty="0">
                          <a:latin typeface="Cambria"/>
                          <a:cs typeface="Cambria"/>
                        </a:rPr>
                        <a:t>on </a:t>
                      </a:r>
                      <a:r>
                        <a:rPr sz="1800" spc="-10" dirty="0">
                          <a:latin typeface="Cambria"/>
                          <a:cs typeface="Cambria"/>
                        </a:rPr>
                        <a:t>facial  surface</a:t>
                      </a:r>
                      <a:endParaRPr sz="1800">
                        <a:latin typeface="Cambria"/>
                        <a:cs typeface="Cambria"/>
                      </a:endParaRPr>
                    </a:p>
                    <a:p>
                      <a:pPr marL="91440" marR="311150">
                        <a:lnSpc>
                          <a:spcPct val="100000"/>
                        </a:lnSpc>
                      </a:pPr>
                      <a:r>
                        <a:rPr sz="1800" spc="-5" dirty="0">
                          <a:latin typeface="Cambria"/>
                          <a:cs typeface="Cambria"/>
                        </a:rPr>
                        <a:t>Middle </a:t>
                      </a:r>
                      <a:r>
                        <a:rPr sz="1800" spc="-10" dirty="0">
                          <a:latin typeface="Cambria"/>
                          <a:cs typeface="Cambria"/>
                        </a:rPr>
                        <a:t>3</a:t>
                      </a:r>
                      <a:r>
                        <a:rPr sz="1800" spc="-15" baseline="25462" dirty="0">
                          <a:latin typeface="Cambria"/>
                          <a:cs typeface="Cambria"/>
                        </a:rPr>
                        <a:t>rd </a:t>
                      </a:r>
                      <a:r>
                        <a:rPr sz="1800" dirty="0">
                          <a:latin typeface="Cambria"/>
                          <a:cs typeface="Cambria"/>
                        </a:rPr>
                        <a:t>on </a:t>
                      </a:r>
                      <a:r>
                        <a:rPr sz="1800" spc="-5" dirty="0">
                          <a:latin typeface="Cambria"/>
                          <a:cs typeface="Cambria"/>
                        </a:rPr>
                        <a:t>lingual  </a:t>
                      </a:r>
                      <a:r>
                        <a:rPr sz="1800" spc="-10" dirty="0">
                          <a:latin typeface="Cambria"/>
                          <a:cs typeface="Cambria"/>
                        </a:rPr>
                        <a:t>surface</a:t>
                      </a:r>
                      <a:endParaRPr sz="1800">
                        <a:latin typeface="Cambria"/>
                        <a:cs typeface="Cambria"/>
                      </a:endParaRPr>
                    </a:p>
                  </a:txBody>
                  <a:tcPr marL="0" marR="0" marT="39370" marB="0">
                    <a:lnL w="12700">
                      <a:solidFill>
                        <a:srgbClr val="A28E6A"/>
                      </a:solidFill>
                      <a:prstDash val="solid"/>
                    </a:lnL>
                    <a:lnR w="12700">
                      <a:solidFill>
                        <a:srgbClr val="A28E6A"/>
                      </a:solidFill>
                      <a:prstDash val="solid"/>
                    </a:lnR>
                    <a:lnT w="28575">
                      <a:solidFill>
                        <a:srgbClr val="A28E6A"/>
                      </a:solidFill>
                      <a:prstDash val="solid"/>
                    </a:lnT>
                    <a:lnB w="12700">
                      <a:solidFill>
                        <a:srgbClr val="A28E6A"/>
                      </a:solidFill>
                      <a:prstDash val="solid"/>
                    </a:lnB>
                    <a:solidFill>
                      <a:srgbClr val="A28E6A">
                        <a:alpha val="19999"/>
                      </a:srgbClr>
                    </a:solidFill>
                  </a:tcPr>
                </a:tc>
                <a:extLst>
                  <a:ext uri="{0D108BD9-81ED-4DB2-BD59-A6C34878D82A}">
                    <a16:rowId xmlns:a16="http://schemas.microsoft.com/office/drawing/2014/main" xmlns="" val="10001"/>
                  </a:ext>
                </a:extLst>
              </a:tr>
            </a:tbl>
          </a:graphicData>
        </a:graphic>
      </p:graphicFrame>
      <p:sp>
        <p:nvSpPr>
          <p:cNvPr id="7" name="object 7"/>
          <p:cNvSpPr/>
          <p:nvPr/>
        </p:nvSpPr>
        <p:spPr>
          <a:xfrm>
            <a:off x="2033016" y="3794759"/>
            <a:ext cx="2205227" cy="2618231"/>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2090927" y="3852671"/>
            <a:ext cx="2037967" cy="2448432"/>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2074926" y="3836670"/>
            <a:ext cx="2066925" cy="2479675"/>
          </a:xfrm>
          <a:custGeom>
            <a:avLst/>
            <a:gdLst/>
            <a:ahLst/>
            <a:cxnLst/>
            <a:rect l="l" t="t" r="r" b="b"/>
            <a:pathLst>
              <a:path w="2066925" h="2479675">
                <a:moveTo>
                  <a:pt x="0" y="0"/>
                </a:moveTo>
                <a:lnTo>
                  <a:pt x="2066544" y="0"/>
                </a:lnTo>
                <a:lnTo>
                  <a:pt x="2066544" y="2479547"/>
                </a:lnTo>
                <a:lnTo>
                  <a:pt x="0" y="2479547"/>
                </a:lnTo>
                <a:lnTo>
                  <a:pt x="0" y="0"/>
                </a:lnTo>
                <a:close/>
              </a:path>
            </a:pathLst>
          </a:custGeom>
          <a:ln w="32004">
            <a:solidFill>
              <a:srgbClr val="002060"/>
            </a:solidFill>
          </a:ln>
        </p:spPr>
        <p:txBody>
          <a:bodyPr wrap="square" lIns="0" tIns="0" rIns="0" bIns="0" rtlCol="0"/>
          <a:lstStyle/>
          <a:p>
            <a:endParaRPr/>
          </a:p>
        </p:txBody>
      </p:sp>
      <p:sp>
        <p:nvSpPr>
          <p:cNvPr id="10" name="object 10"/>
          <p:cNvSpPr/>
          <p:nvPr/>
        </p:nvSpPr>
        <p:spPr>
          <a:xfrm>
            <a:off x="6691884" y="3794759"/>
            <a:ext cx="2564891" cy="2609087"/>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6749795" y="3852671"/>
            <a:ext cx="2398694" cy="2440470"/>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6733793" y="3836670"/>
            <a:ext cx="2426335" cy="2470785"/>
          </a:xfrm>
          <a:custGeom>
            <a:avLst/>
            <a:gdLst/>
            <a:ahLst/>
            <a:cxnLst/>
            <a:rect l="l" t="t" r="r" b="b"/>
            <a:pathLst>
              <a:path w="2426334" h="2470785">
                <a:moveTo>
                  <a:pt x="0" y="0"/>
                </a:moveTo>
                <a:lnTo>
                  <a:pt x="2426207" y="0"/>
                </a:lnTo>
                <a:lnTo>
                  <a:pt x="2426207" y="2470404"/>
                </a:lnTo>
                <a:lnTo>
                  <a:pt x="0" y="2470404"/>
                </a:lnTo>
                <a:lnTo>
                  <a:pt x="0" y="0"/>
                </a:lnTo>
                <a:close/>
              </a:path>
            </a:pathLst>
          </a:custGeom>
          <a:ln w="32004">
            <a:solidFill>
              <a:srgbClr val="002060"/>
            </a:solidFill>
          </a:ln>
        </p:spPr>
        <p:txBody>
          <a:bodyPr wrap="square" lIns="0" tIns="0" rIns="0" bIns="0" rtlCol="0"/>
          <a:lstStyle/>
          <a:p>
            <a:endParaRPr/>
          </a:p>
        </p:txBody>
      </p:sp>
      <p:sp>
        <p:nvSpPr>
          <p:cNvPr id="13" name="object 13"/>
          <p:cNvSpPr txBox="1"/>
          <p:nvPr/>
        </p:nvSpPr>
        <p:spPr>
          <a:xfrm>
            <a:off x="11665334" y="6500674"/>
            <a:ext cx="238125" cy="203835"/>
          </a:xfrm>
          <a:prstGeom prst="rect">
            <a:avLst/>
          </a:prstGeom>
        </p:spPr>
        <p:txBody>
          <a:bodyPr vert="horz" wrap="square" lIns="0" tIns="0" rIns="0" bIns="0" rtlCol="0">
            <a:spAutoFit/>
          </a:bodyPr>
          <a:lstStyle/>
          <a:p>
            <a:pPr marL="25400">
              <a:lnSpc>
                <a:spcPts val="1425"/>
              </a:lnSpc>
            </a:pPr>
            <a:fld id="{81D60167-4931-47E6-BA6A-407CBD079E47}" type="slidenum">
              <a:rPr sz="1400" b="1" dirty="0">
                <a:latin typeface="Corbel"/>
                <a:cs typeface="Corbel"/>
              </a:rPr>
              <a:pPr marL="25400">
                <a:lnSpc>
                  <a:spcPts val="1425"/>
                </a:lnSpc>
              </a:pPr>
              <a:t>9</a:t>
            </a:fld>
            <a:endParaRPr sz="1400">
              <a:latin typeface="Corbel"/>
              <a:cs typeface="Corbel"/>
            </a:endParaRPr>
          </a:p>
        </p:txBody>
      </p:sp>
      <p:sp>
        <p:nvSpPr>
          <p:cNvPr id="14" name="Slide Number Placeholder 13"/>
          <p:cNvSpPr>
            <a:spLocks noGrp="1"/>
          </p:cNvSpPr>
          <p:nvPr>
            <p:ph type="sldNum" sz="quarter" idx="7"/>
          </p:nvPr>
        </p:nvSpPr>
        <p:spPr/>
        <p:txBody>
          <a:bodyPr/>
          <a:lstStyle/>
          <a:p>
            <a:pPr marL="26670">
              <a:lnSpc>
                <a:spcPts val="1425"/>
              </a:lnSpc>
            </a:pPr>
            <a:fld id="{81D60167-4931-47E6-BA6A-407CBD079E47}" type="slidenum">
              <a:rPr lang="en-US" smtClean="0"/>
              <a:pPr marL="26670">
                <a:lnSpc>
                  <a:spcPts val="1425"/>
                </a:lnSpc>
              </a:pPr>
              <a:t>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1347</TotalTime>
  <Words>1555</Words>
  <Application>Microsoft Office PowerPoint</Application>
  <PresentationFormat>Custom</PresentationFormat>
  <Paragraphs>409</Paragraphs>
  <Slides>41</Slides>
  <Notes>3</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Slide 1</vt:lpstr>
      <vt:lpstr>Specific learning Objectives </vt:lpstr>
      <vt:lpstr>Contents</vt:lpstr>
      <vt:lpstr>Slide 4</vt:lpstr>
      <vt:lpstr>Slide 5</vt:lpstr>
      <vt:lpstr>Slide 6</vt:lpstr>
      <vt:lpstr>Slide 7</vt:lpstr>
      <vt:lpstr>Contours</vt:lpstr>
      <vt:lpstr>Height of Contour</vt:lpstr>
      <vt:lpstr>Types of contour</vt:lpstr>
      <vt:lpstr>Slide 11</vt:lpstr>
      <vt:lpstr>Slide 12</vt:lpstr>
      <vt:lpstr>Slide 13</vt:lpstr>
      <vt:lpstr>Slide 14</vt:lpstr>
      <vt:lpstr>Slide 15</vt:lpstr>
      <vt:lpstr>Embrasures (spillways)</vt:lpstr>
      <vt:lpstr>Slide 17</vt:lpstr>
      <vt:lpstr>Slide 18</vt:lpstr>
      <vt:lpstr>Slide 19</vt:lpstr>
      <vt:lpstr>Slide 20</vt:lpstr>
      <vt:lpstr>Slide 21</vt:lpstr>
      <vt:lpstr>Marginal Ridges</vt:lpstr>
      <vt:lpstr>Slide 23</vt:lpstr>
      <vt:lpstr>Slide 24</vt:lpstr>
      <vt:lpstr>Slide 25</vt:lpstr>
      <vt:lpstr>Slide 26</vt:lpstr>
      <vt:lpstr>Slide 27</vt:lpstr>
      <vt:lpstr>Slide 28</vt:lpstr>
      <vt:lpstr>Slide 29</vt:lpstr>
      <vt:lpstr>Procedures of proper contacts &amp; contours</vt:lpstr>
      <vt:lpstr>Slide 31</vt:lpstr>
      <vt:lpstr>Tooth movement</vt:lpstr>
      <vt:lpstr>Slide 33</vt:lpstr>
      <vt:lpstr>Slide 34</vt:lpstr>
      <vt:lpstr>Tooth Movement</vt:lpstr>
      <vt:lpstr>Rapid/ Immediate movement</vt:lpstr>
      <vt:lpstr>Conclusion</vt:lpstr>
      <vt:lpstr>TAKE HOME MESSEGE  </vt:lpstr>
      <vt:lpstr>Question:  What is CONTACTS ?</vt:lpstr>
      <vt:lpstr>References</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Shivran Kumari</dc:creator>
  <cp:lastModifiedBy>test</cp:lastModifiedBy>
  <cp:revision>104</cp:revision>
  <dcterms:created xsi:type="dcterms:W3CDTF">2019-06-18T01:06:36Z</dcterms:created>
  <dcterms:modified xsi:type="dcterms:W3CDTF">2023-04-18T06:23:29Z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2019-06-18T00:00:00Z</vt:filetime>
  </property>
</Properties>
</file>